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1" r:id="rId3"/>
    <p:sldId id="257" r:id="rId4"/>
    <p:sldId id="258" r:id="rId5"/>
    <p:sldId id="259" r:id="rId6"/>
    <p:sldId id="260" r:id="rId7"/>
    <p:sldId id="262" r:id="rId8"/>
    <p:sldId id="263" r:id="rId9"/>
    <p:sldId id="264" r:id="rId10"/>
    <p:sldId id="265" r:id="rId11"/>
    <p:sldId id="271"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029" autoAdjust="0"/>
  </p:normalViewPr>
  <p:slideViewPr>
    <p:cSldViewPr snapToGrid="0">
      <p:cViewPr varScale="1">
        <p:scale>
          <a:sx n="138" d="100"/>
          <a:sy n="138" d="100"/>
        </p:scale>
        <p:origin x="1110" y="132"/>
      </p:cViewPr>
      <p:guideLst/>
    </p:cSldViewPr>
  </p:slideViewPr>
  <p:notesTextViewPr>
    <p:cViewPr>
      <p:scale>
        <a:sx n="1" d="1"/>
        <a:sy n="1" d="1"/>
      </p:scale>
      <p:origin x="0" y="-2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05E34-F51D-4539-BFA0-E4757EBC34DF}" type="datetimeFigureOut">
              <a:rPr lang="fr-FR" smtClean="0"/>
              <a:t>28/06/2018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292A5-3227-4EC4-A95E-EE97B51F2EA8}" type="slidenum">
              <a:rPr lang="fr-FR" smtClean="0"/>
              <a:t>‹#›</a:t>
            </a:fld>
            <a:endParaRPr lang="fr-FR"/>
          </a:p>
        </p:txBody>
      </p:sp>
    </p:spTree>
    <p:extLst>
      <p:ext uri="{BB962C8B-B14F-4D97-AF65-F5344CB8AC3E}">
        <p14:creationId xmlns:p14="http://schemas.microsoft.com/office/powerpoint/2010/main" val="38685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Presenting</a:t>
            </a:r>
            <a:r>
              <a:rPr lang="fr-FR" dirty="0"/>
              <a:t> a </a:t>
            </a:r>
            <a:r>
              <a:rPr lang="fr-FR" dirty="0" err="1"/>
              <a:t>tool</a:t>
            </a:r>
            <a:r>
              <a:rPr lang="fr-FR" dirty="0"/>
              <a:t>.</a:t>
            </a:r>
            <a:br>
              <a:rPr lang="fr-FR" dirty="0"/>
            </a:br>
            <a:r>
              <a:rPr lang="fr-FR" dirty="0" err="1"/>
              <a:t>Personal</a:t>
            </a:r>
            <a:r>
              <a:rPr lang="fr-FR" dirty="0"/>
              <a:t> </a:t>
            </a:r>
            <a:r>
              <a:rPr lang="fr-FR" dirty="0" err="1"/>
              <a:t>project</a:t>
            </a:r>
            <a:r>
              <a:rPr lang="fr-FR" dirty="0"/>
              <a:t> </a:t>
            </a:r>
            <a:r>
              <a:rPr lang="fr-FR" dirty="0" err="1"/>
              <a:t>started</a:t>
            </a:r>
            <a:r>
              <a:rPr lang="fr-FR" dirty="0"/>
              <a:t> circa 2017.</a:t>
            </a:r>
          </a:p>
        </p:txBody>
      </p:sp>
      <p:sp>
        <p:nvSpPr>
          <p:cNvPr id="4" name="Slide Number Placeholder 3"/>
          <p:cNvSpPr>
            <a:spLocks noGrp="1"/>
          </p:cNvSpPr>
          <p:nvPr>
            <p:ph type="sldNum" sz="quarter" idx="10"/>
          </p:nvPr>
        </p:nvSpPr>
        <p:spPr/>
        <p:txBody>
          <a:bodyPr/>
          <a:lstStyle/>
          <a:p>
            <a:fld id="{71B292A5-3227-4EC4-A95E-EE97B51F2EA8}" type="slidenum">
              <a:rPr lang="fr-FR" smtClean="0"/>
              <a:t>1</a:t>
            </a:fld>
            <a:endParaRPr lang="fr-FR"/>
          </a:p>
        </p:txBody>
      </p:sp>
    </p:spTree>
    <p:extLst>
      <p:ext uri="{BB962C8B-B14F-4D97-AF65-F5344CB8AC3E}">
        <p14:creationId xmlns:p14="http://schemas.microsoft.com/office/powerpoint/2010/main" val="35819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to add a few states to handle Unicode characters too.</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11</a:t>
            </a:fld>
            <a:endParaRPr lang="fr-FR"/>
          </a:p>
        </p:txBody>
      </p:sp>
    </p:spTree>
    <p:extLst>
      <p:ext uri="{BB962C8B-B14F-4D97-AF65-F5344CB8AC3E}">
        <p14:creationId xmlns:p14="http://schemas.microsoft.com/office/powerpoint/2010/main" val="313267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reasons why we want this architecture do this, but it boils down to handling the command line on the local machine:</a:t>
            </a:r>
          </a:p>
          <a:p>
            <a:pPr marL="171450" indent="-171450">
              <a:buFontTx/>
              <a:buChar char="-"/>
            </a:pPr>
            <a:r>
              <a:rPr lang="en-US" dirty="0"/>
              <a:t>This way we don’t suffer from the lag: the actual command is only forwarded when the user presses ENTER.</a:t>
            </a:r>
          </a:p>
          <a:p>
            <a:pPr marL="171450" indent="-171450">
              <a:buFontTx/>
              <a:buChar char="-"/>
            </a:pPr>
            <a:r>
              <a:rPr lang="en-US" dirty="0"/>
              <a:t>We can forgo creating a PTY on the remote machine, which creates a lot of forensic evidence. Hence SSH –T.</a:t>
            </a:r>
          </a:p>
          <a:p>
            <a:pPr marL="171450" indent="-171450">
              <a:buFontTx/>
              <a:buChar char="-"/>
            </a:pPr>
            <a:r>
              <a:rPr lang="en-US" dirty="0"/>
              <a:t>Some features unavailable on a naked shell can be implemented manually, such as tab-completion.</a:t>
            </a:r>
          </a:p>
          <a:p>
            <a:pPr marL="171450" indent="-171450">
              <a:buFontTx/>
              <a:buChar char="-"/>
            </a:pPr>
            <a:r>
              <a:rPr lang="en-US" dirty="0"/>
              <a:t>Command lines can be intercepted, parsed and rewritten at will before they are passed to the underlying PTY. This part can be scripted in Python and you can even generate multiple commands if you feel like it.</a:t>
            </a:r>
          </a:p>
          <a:p>
            <a:endParaRPr lang="en-US" dirty="0"/>
          </a:p>
          <a:p>
            <a:r>
              <a:rPr lang="en-US" dirty="0"/>
              <a:t>W</a:t>
            </a:r>
            <a:r>
              <a:rPr lang="fr-FR" dirty="0"/>
              <a:t>e can </a:t>
            </a:r>
            <a:r>
              <a:rPr lang="fr-FR" dirty="0" err="1"/>
              <a:t>also</a:t>
            </a:r>
            <a:r>
              <a:rPr lang="fr-FR" dirty="0"/>
              <a:t> </a:t>
            </a:r>
            <a:r>
              <a:rPr lang="fr-FR" dirty="0" err="1"/>
              <a:t>react</a:t>
            </a:r>
            <a:r>
              <a:rPr lang="fr-FR" dirty="0"/>
              <a:t> to the output. </a:t>
            </a:r>
            <a:r>
              <a:rPr lang="fr-FR" dirty="0" err="1"/>
              <a:t>See</a:t>
            </a:r>
            <a:r>
              <a:rPr lang="fr-FR" dirty="0"/>
              <a:t> a pattern </a:t>
            </a:r>
            <a:r>
              <a:rPr lang="fr-FR" dirty="0" err="1"/>
              <a:t>you’re</a:t>
            </a:r>
            <a:r>
              <a:rPr lang="fr-FR" dirty="0"/>
              <a:t> </a:t>
            </a:r>
            <a:r>
              <a:rPr lang="fr-FR" dirty="0" err="1"/>
              <a:t>looking</a:t>
            </a:r>
            <a:r>
              <a:rPr lang="fr-FR" dirty="0"/>
              <a:t> for </a:t>
            </a:r>
            <a:r>
              <a:rPr lang="fr-FR" dirty="0">
                <a:sym typeface="Wingdings" panose="05000000000000000000" pitchFamily="2" charset="2"/>
              </a:rPr>
              <a:t> do </a:t>
            </a:r>
            <a:r>
              <a:rPr lang="fr-FR" dirty="0" err="1">
                <a:sym typeface="Wingdings" panose="05000000000000000000" pitchFamily="2" charset="2"/>
              </a:rPr>
              <a:t>something</a:t>
            </a:r>
            <a:r>
              <a:rPr lang="fr-FR" dirty="0">
                <a:sym typeface="Wingdings" panose="05000000000000000000" pitchFamily="2" charset="2"/>
              </a:rPr>
              <a:t>.</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12</a:t>
            </a:fld>
            <a:endParaRPr lang="fr-FR"/>
          </a:p>
        </p:txBody>
      </p:sp>
    </p:spTree>
    <p:extLst>
      <p:ext uri="{BB962C8B-B14F-4D97-AF65-F5344CB8AC3E}">
        <p14:creationId xmlns:p14="http://schemas.microsoft.com/office/powerpoint/2010/main" val="2415169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py</a:t>
            </a:r>
            <a:r>
              <a:rPr lang="en-US" dirty="0"/>
              <a:t> runs Python scripts *in memory* on the remote machine.</a:t>
            </a:r>
          </a:p>
          <a:p>
            <a:r>
              <a:rPr lang="en-US" dirty="0"/>
              <a:t>!</a:t>
            </a:r>
            <a:r>
              <a:rPr lang="en-US" dirty="0" err="1"/>
              <a:t>os</a:t>
            </a:r>
            <a:r>
              <a:rPr lang="en-US" dirty="0"/>
              <a:t> is mostly a demonstration of an alias that is global and not local. All it does is execute cat /</a:t>
            </a:r>
            <a:r>
              <a:rPr lang="en-US" dirty="0" err="1"/>
              <a:t>etc</a:t>
            </a:r>
            <a:r>
              <a:rPr lang="en-US" dirty="0"/>
              <a:t>/*release*</a:t>
            </a:r>
          </a:p>
          <a:p>
            <a:r>
              <a:rPr lang="en-US" dirty="0"/>
              <a:t>!</a:t>
            </a:r>
            <a:r>
              <a:rPr lang="en-US" dirty="0" err="1"/>
              <a:t>pty</a:t>
            </a:r>
            <a:r>
              <a:rPr lang="en-US" dirty="0"/>
              <a:t> spawns a PTY, which can be useful as some programs require one (</a:t>
            </a:r>
            <a:r>
              <a:rPr lang="en-US" dirty="0" err="1">
                <a:latin typeface="Courier New" panose="02070309020205020404" pitchFamily="49" charset="0"/>
                <a:cs typeface="Courier New" panose="02070309020205020404" pitchFamily="49" charset="0"/>
              </a:rPr>
              <a:t>sudo</a:t>
            </a:r>
            <a:r>
              <a:rPr lang="en-US" dirty="0"/>
              <a:t>).</a:t>
            </a:r>
          </a:p>
          <a:p>
            <a:endParaRPr lang="en-US" dirty="0"/>
          </a:p>
          <a:p>
            <a:r>
              <a:rPr lang="en-US" dirty="0"/>
              <a:t>!</a:t>
            </a:r>
            <a:r>
              <a:rPr lang="en-US" dirty="0" err="1"/>
              <a:t>sh</a:t>
            </a:r>
            <a:r>
              <a:rPr lang="en-US" dirty="0"/>
              <a:t> would be the same as !</a:t>
            </a:r>
            <a:r>
              <a:rPr lang="en-US" dirty="0" err="1"/>
              <a:t>py</a:t>
            </a:r>
            <a:r>
              <a:rPr lang="en-US" dirty="0"/>
              <a:t> and should not be too hard to implement as it works exactly the same.</a:t>
            </a:r>
          </a:p>
          <a:p>
            <a:r>
              <a:rPr lang="en-US" dirty="0"/>
              <a:t>!</a:t>
            </a:r>
            <a:r>
              <a:rPr lang="en-US" dirty="0" err="1"/>
              <a:t>netelf</a:t>
            </a:r>
            <a:r>
              <a:rPr lang="en-US" dirty="0"/>
              <a:t> / !</a:t>
            </a:r>
            <a:r>
              <a:rPr lang="en-US" dirty="0" err="1"/>
              <a:t>qondom</a:t>
            </a:r>
            <a:r>
              <a:rPr lang="en-US" dirty="0"/>
              <a:t> is the ability to run a local program on the remote machine, in memory. </a:t>
            </a:r>
            <a:r>
              <a:rPr lang="en-US" dirty="0" err="1"/>
              <a:t>thegrugq</a:t>
            </a:r>
            <a:r>
              <a:rPr lang="en-US" dirty="0"/>
              <a:t> wrote an article in </a:t>
            </a:r>
            <a:r>
              <a:rPr lang="en-US" dirty="0" err="1"/>
              <a:t>Phrack</a:t>
            </a:r>
            <a:r>
              <a:rPr lang="en-US" dirty="0"/>
              <a:t> proposing a technique based on </a:t>
            </a:r>
            <a:r>
              <a:rPr lang="en-US" dirty="0" err="1"/>
              <a:t>ptrace</a:t>
            </a:r>
            <a:r>
              <a:rPr lang="en-US" dirty="0"/>
              <a:t>. I just haven’t had the time to look into that yet.</a:t>
            </a:r>
          </a:p>
          <a:p>
            <a:endParaRPr lang="en-US" dirty="0"/>
          </a:p>
          <a:p>
            <a:r>
              <a:rPr lang="en-US" dirty="0"/>
              <a:t>Other things provided by FFM at the moment:</a:t>
            </a:r>
          </a:p>
          <a:p>
            <a:pPr marL="171450" indent="-171450">
              <a:buFontTx/>
              <a:buChar char="-"/>
            </a:pPr>
            <a:r>
              <a:rPr lang="en-US" dirty="0"/>
              <a:t>Automatically adds –T to SSH command lines</a:t>
            </a:r>
          </a:p>
          <a:p>
            <a:pPr marL="171450" indent="-171450">
              <a:buFontTx/>
              <a:buChar char="-"/>
            </a:pPr>
            <a:r>
              <a:rPr lang="en-US" dirty="0"/>
              <a:t>Rejects </a:t>
            </a:r>
            <a:r>
              <a:rPr lang="en-US" dirty="0" err="1"/>
              <a:t>ssh</a:t>
            </a:r>
            <a:r>
              <a:rPr lang="en-US" dirty="0"/>
              <a:t> / </a:t>
            </a:r>
            <a:r>
              <a:rPr lang="en-US" dirty="0" err="1"/>
              <a:t>nc</a:t>
            </a:r>
            <a:r>
              <a:rPr lang="en-US" dirty="0"/>
              <a:t> commands that are not </a:t>
            </a:r>
            <a:r>
              <a:rPr lang="en-US" dirty="0" err="1"/>
              <a:t>torified</a:t>
            </a:r>
            <a:r>
              <a:rPr lang="en-US" dirty="0"/>
              <a:t>/</a:t>
            </a:r>
            <a:r>
              <a:rPr lang="en-US" dirty="0" err="1"/>
              <a:t>proxychained</a:t>
            </a:r>
            <a:endParaRPr lang="en-US" dirty="0"/>
          </a:p>
          <a:p>
            <a:pPr marL="171450" indent="-171450">
              <a:buFontTx/>
              <a:buChar char="-"/>
            </a:pPr>
            <a:r>
              <a:rPr lang="en-US" dirty="0"/>
              <a:t>Asks for confirmation if ^C is received in a shell with no </a:t>
            </a:r>
            <a:r>
              <a:rPr lang="en-US"/>
              <a:t>TTY.</a:t>
            </a:r>
            <a:endParaRPr lang="en-US" dirty="0"/>
          </a:p>
          <a:p>
            <a:pPr marL="0" indent="0">
              <a:buFontTx/>
              <a:buNone/>
            </a:pPr>
            <a:r>
              <a:rPr lang="en-US" dirty="0"/>
              <a:t>T</a:t>
            </a:r>
            <a:r>
              <a:rPr lang="fr-FR" dirty="0" err="1"/>
              <a:t>he</a:t>
            </a:r>
            <a:r>
              <a:rPr lang="fr-FR" dirty="0"/>
              <a:t> goal </a:t>
            </a:r>
            <a:r>
              <a:rPr lang="fr-FR" dirty="0" err="1"/>
              <a:t>here</a:t>
            </a:r>
            <a:r>
              <a:rPr lang="fr-FR" dirty="0"/>
              <a:t> </a:t>
            </a:r>
            <a:r>
              <a:rPr lang="fr-FR" dirty="0" err="1"/>
              <a:t>is</a:t>
            </a:r>
            <a:r>
              <a:rPr lang="fr-FR" dirty="0"/>
              <a:t> to </a:t>
            </a:r>
            <a:r>
              <a:rPr lang="fr-FR" dirty="0" err="1"/>
              <a:t>demonstrate</a:t>
            </a:r>
            <a:r>
              <a:rPr lang="fr-FR" dirty="0"/>
              <a:t> the </a:t>
            </a:r>
            <a:r>
              <a:rPr lang="fr-FR" dirty="0" err="1"/>
              <a:t>capabilities</a:t>
            </a:r>
            <a:r>
              <a:rPr lang="fr-FR" dirty="0"/>
              <a:t> of the </a:t>
            </a:r>
            <a:r>
              <a:rPr lang="fr-FR" dirty="0" err="1"/>
              <a:t>framework</a:t>
            </a:r>
            <a:r>
              <a:rPr lang="fr-FR" dirty="0"/>
              <a:t>, </a:t>
            </a:r>
            <a:r>
              <a:rPr lang="fr-FR" dirty="0" err="1"/>
              <a:t>they</a:t>
            </a:r>
            <a:r>
              <a:rPr lang="fr-FR" dirty="0"/>
              <a:t> </a:t>
            </a:r>
            <a:r>
              <a:rPr lang="fr-FR" dirty="0" err="1"/>
              <a:t>should</a:t>
            </a:r>
            <a:r>
              <a:rPr lang="fr-FR" dirty="0"/>
              <a:t> not </a:t>
            </a:r>
            <a:r>
              <a:rPr lang="fr-FR" dirty="0" err="1"/>
              <a:t>be</a:t>
            </a:r>
            <a:r>
              <a:rPr lang="fr-FR" dirty="0"/>
              <a:t> </a:t>
            </a:r>
            <a:r>
              <a:rPr lang="fr-FR" dirty="0" err="1"/>
              <a:t>interpreted</a:t>
            </a:r>
            <a:r>
              <a:rPr lang="fr-FR" dirty="0"/>
              <a:t> as </a:t>
            </a:r>
            <a:r>
              <a:rPr lang="fr-FR" dirty="0" err="1"/>
              <a:t>advice</a:t>
            </a:r>
            <a:r>
              <a:rPr lang="fr-FR" dirty="0"/>
              <a:t> on how </a:t>
            </a:r>
            <a:r>
              <a:rPr lang="fr-FR" dirty="0" err="1"/>
              <a:t>you</a:t>
            </a:r>
            <a:r>
              <a:rPr lang="fr-FR" dirty="0"/>
              <a:t> </a:t>
            </a:r>
            <a:r>
              <a:rPr lang="fr-FR" dirty="0" err="1"/>
              <a:t>should</a:t>
            </a:r>
            <a:r>
              <a:rPr lang="fr-FR" dirty="0"/>
              <a:t> </a:t>
            </a:r>
            <a:r>
              <a:rPr lang="fr-FR" dirty="0" err="1"/>
              <a:t>work</a:t>
            </a:r>
            <a:r>
              <a:rPr lang="fr-FR" dirty="0"/>
              <a:t>.</a:t>
            </a:r>
            <a:endParaRPr lang="en-US" dirty="0"/>
          </a:p>
        </p:txBody>
      </p:sp>
      <p:sp>
        <p:nvSpPr>
          <p:cNvPr id="4" name="Slide Number Placeholder 3"/>
          <p:cNvSpPr>
            <a:spLocks noGrp="1"/>
          </p:cNvSpPr>
          <p:nvPr>
            <p:ph type="sldNum" sz="quarter" idx="10"/>
          </p:nvPr>
        </p:nvSpPr>
        <p:spPr/>
        <p:txBody>
          <a:bodyPr/>
          <a:lstStyle/>
          <a:p>
            <a:fld id="{71B292A5-3227-4EC4-A95E-EE97B51F2EA8}" type="slidenum">
              <a:rPr lang="fr-FR" smtClean="0"/>
              <a:t>13</a:t>
            </a:fld>
            <a:endParaRPr lang="fr-FR"/>
          </a:p>
        </p:txBody>
      </p:sp>
    </p:spTree>
    <p:extLst>
      <p:ext uri="{BB962C8B-B14F-4D97-AF65-F5344CB8AC3E}">
        <p14:creationId xmlns:p14="http://schemas.microsoft.com/office/powerpoint/2010/main" val="243230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plugins is very easy.</a:t>
            </a:r>
          </a:p>
          <a:p>
            <a:r>
              <a:rPr lang="en-US" dirty="0"/>
              <a:t>Here is the *whole* !</a:t>
            </a:r>
            <a:r>
              <a:rPr lang="en-US" dirty="0" err="1"/>
              <a:t>py</a:t>
            </a:r>
            <a:r>
              <a:rPr lang="en-US" dirty="0"/>
              <a:t> plugin. A few methods describe it (name, usage, description). The </a:t>
            </a:r>
            <a:r>
              <a:rPr lang="en-US" dirty="0" err="1"/>
              <a:t>regexp</a:t>
            </a:r>
            <a:r>
              <a:rPr lang="en-US" dirty="0"/>
              <a:t> decides if the plugin will be called or not. Basic checks on the input are performed in __</a:t>
            </a:r>
            <a:r>
              <a:rPr lang="en-US" dirty="0" err="1"/>
              <a:t>init</a:t>
            </a:r>
            <a:r>
              <a:rPr lang="en-US" dirty="0"/>
              <a:t>__ and what the script actually does is located in execute:</a:t>
            </a:r>
            <a:endParaRPr lang="fr-FR" dirty="0"/>
          </a:p>
          <a:p>
            <a:pPr marL="171450" indent="-171450">
              <a:buFontTx/>
              <a:buChar char="-"/>
            </a:pPr>
            <a:r>
              <a:rPr lang="fr-FR" dirty="0"/>
              <a:t>Read the script on the local machine</a:t>
            </a:r>
          </a:p>
          <a:p>
            <a:pPr marL="171450" indent="-171450">
              <a:buFontTx/>
              <a:buChar char="-"/>
            </a:pPr>
            <a:r>
              <a:rPr lang="en-US" dirty="0"/>
              <a:t>L</a:t>
            </a:r>
            <a:r>
              <a:rPr lang="fr-FR" dirty="0" err="1"/>
              <a:t>aunch</a:t>
            </a:r>
            <a:r>
              <a:rPr lang="fr-FR" dirty="0"/>
              <a:t> python and copy all the script on </a:t>
            </a:r>
            <a:r>
              <a:rPr lang="fr-FR" dirty="0" err="1"/>
              <a:t>stdin</a:t>
            </a:r>
            <a:endParaRPr lang="fr-FR" dirty="0"/>
          </a:p>
          <a:p>
            <a:pPr marL="171450" indent="-171450">
              <a:buFontTx/>
              <a:buChar char="-"/>
            </a:pPr>
            <a:endParaRPr lang="en-US" dirty="0"/>
          </a:p>
          <a:p>
            <a:pPr marL="0" indent="0">
              <a:buFontTx/>
              <a:buNone/>
            </a:pPr>
            <a:r>
              <a:rPr lang="en-US" dirty="0"/>
              <a:t>It would have been possible to do output = </a:t>
            </a:r>
            <a:r>
              <a:rPr lang="en-US" dirty="0" err="1"/>
              <a:t>shell_exec</a:t>
            </a:r>
            <a:r>
              <a:rPr lang="en-US" dirty="0"/>
              <a:t>(…) to obtain the output silently and then react to it programmatically, execute additional commands, etc.</a:t>
            </a:r>
          </a:p>
          <a:p>
            <a:pPr marL="171450" indent="-171450">
              <a:buFontTx/>
              <a:buChar char="-"/>
            </a:pPr>
            <a:endParaRPr lang="en-US" dirty="0"/>
          </a:p>
          <a:p>
            <a:pPr marL="0" indent="0">
              <a:buFontTx/>
              <a:buNone/>
            </a:pPr>
            <a:r>
              <a:rPr lang="en-US" dirty="0"/>
              <a:t>N</a:t>
            </a:r>
            <a:r>
              <a:rPr lang="fr-FR" dirty="0" err="1"/>
              <a:t>ote</a:t>
            </a:r>
            <a:r>
              <a:rPr lang="fr-FR" dirty="0"/>
              <a:t> the </a:t>
            </a:r>
            <a:r>
              <a:rPr lang="fr-FR" dirty="0" err="1"/>
              <a:t>register_plugin</a:t>
            </a:r>
            <a:r>
              <a:rPr lang="fr-FR" dirty="0"/>
              <a:t> at the end, </a:t>
            </a:r>
            <a:r>
              <a:rPr lang="fr-FR" dirty="0" err="1"/>
              <a:t>which</a:t>
            </a:r>
            <a:r>
              <a:rPr lang="fr-FR" dirty="0"/>
              <a:t> </a:t>
            </a:r>
            <a:r>
              <a:rPr lang="fr-FR" dirty="0" err="1"/>
              <a:t>is</a:t>
            </a:r>
            <a:r>
              <a:rPr lang="fr-FR" dirty="0"/>
              <a:t> all </a:t>
            </a:r>
            <a:r>
              <a:rPr lang="fr-FR" dirty="0" err="1"/>
              <a:t>that’s</a:t>
            </a:r>
            <a:r>
              <a:rPr lang="fr-FR" dirty="0"/>
              <a:t> </a:t>
            </a:r>
            <a:r>
              <a:rPr lang="fr-FR" dirty="0" err="1"/>
              <a:t>needed</a:t>
            </a:r>
            <a:r>
              <a:rPr lang="fr-FR" dirty="0"/>
              <a:t> for the </a:t>
            </a:r>
            <a:r>
              <a:rPr lang="fr-FR" dirty="0" err="1"/>
              <a:t>framework</a:t>
            </a:r>
            <a:r>
              <a:rPr lang="fr-FR" dirty="0"/>
              <a:t> to </a:t>
            </a:r>
            <a:r>
              <a:rPr lang="fr-FR" dirty="0" err="1"/>
              <a:t>recognize</a:t>
            </a:r>
            <a:r>
              <a:rPr lang="fr-FR" dirty="0"/>
              <a:t> </a:t>
            </a:r>
            <a:r>
              <a:rPr lang="fr-FR" dirty="0" err="1"/>
              <a:t>it</a:t>
            </a:r>
            <a:r>
              <a:rPr lang="fr-FR" dirty="0"/>
              <a:t>. Write </a:t>
            </a:r>
            <a:r>
              <a:rPr lang="fr-FR" dirty="0" err="1"/>
              <a:t>your</a:t>
            </a:r>
            <a:r>
              <a:rPr lang="fr-FR" dirty="0"/>
              <a:t> code, call </a:t>
            </a:r>
            <a:r>
              <a:rPr lang="fr-FR" dirty="0" err="1"/>
              <a:t>register_plugin</a:t>
            </a:r>
            <a:r>
              <a:rPr lang="fr-FR" dirty="0"/>
              <a:t> and put the .</a:t>
            </a:r>
            <a:r>
              <a:rPr lang="fr-FR" dirty="0" err="1"/>
              <a:t>py</a:t>
            </a:r>
            <a:r>
              <a:rPr lang="fr-FR" dirty="0"/>
              <a:t> file in the right folder. No </a:t>
            </a:r>
            <a:r>
              <a:rPr lang="fr-FR" dirty="0" err="1"/>
              <a:t>need</a:t>
            </a:r>
            <a:r>
              <a:rPr lang="fr-FR" dirty="0"/>
              <a:t> to look at the </a:t>
            </a:r>
            <a:r>
              <a:rPr lang="fr-FR" dirty="0" err="1"/>
              <a:t>framework</a:t>
            </a:r>
            <a:r>
              <a:rPr lang="fr-FR" dirty="0"/>
              <a:t>.</a:t>
            </a:r>
            <a:endParaRPr lang="en-US" dirty="0"/>
          </a:p>
        </p:txBody>
      </p:sp>
      <p:sp>
        <p:nvSpPr>
          <p:cNvPr id="4" name="Slide Number Placeholder 3"/>
          <p:cNvSpPr>
            <a:spLocks noGrp="1"/>
          </p:cNvSpPr>
          <p:nvPr>
            <p:ph type="sldNum" sz="quarter" idx="10"/>
          </p:nvPr>
        </p:nvSpPr>
        <p:spPr/>
        <p:txBody>
          <a:bodyPr/>
          <a:lstStyle/>
          <a:p>
            <a:fld id="{71B292A5-3227-4EC4-A95E-EE97B51F2EA8}" type="slidenum">
              <a:rPr lang="fr-FR" smtClean="0"/>
              <a:t>14</a:t>
            </a:fld>
            <a:endParaRPr lang="fr-FR"/>
          </a:p>
        </p:txBody>
      </p:sp>
    </p:spTree>
    <p:extLst>
      <p:ext uri="{BB962C8B-B14F-4D97-AF65-F5344CB8AC3E}">
        <p14:creationId xmlns:p14="http://schemas.microsoft.com/office/powerpoint/2010/main" val="165838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UNIX system which handles Python 3 that is. A recent kernel version is also recommended for some tricks, but the harness works without them.</a:t>
            </a:r>
          </a:p>
          <a:p>
            <a:r>
              <a:rPr lang="en-US" dirty="0" err="1"/>
              <a:t>xxd</a:t>
            </a:r>
            <a:r>
              <a:rPr lang="en-US" dirty="0"/>
              <a:t> is not available on CentOS by default, which means that the !download command doesn’t work. (EDIT: now works with </a:t>
            </a:r>
            <a:r>
              <a:rPr lang="en-US" dirty="0" err="1"/>
              <a:t>ood</a:t>
            </a:r>
            <a:r>
              <a:rPr lang="en-US" dirty="0"/>
              <a:t>) I intend to implement it using od, as it seems more widespread.</a:t>
            </a:r>
          </a:p>
          <a:p>
            <a:r>
              <a:rPr lang="en-US" dirty="0"/>
              <a:t>Redirection / Piping may not look like much but are actually a harder limitation. Most systems handle them effortlessly (reverse shell one-liners usually work well), but </a:t>
            </a:r>
            <a:r>
              <a:rPr lang="en-US" dirty="0" err="1"/>
              <a:t>webshells</a:t>
            </a:r>
            <a:r>
              <a:rPr lang="en-US" dirty="0"/>
              <a:t> may not play nice. The harness will still mostly function without those, but commands may break.</a:t>
            </a:r>
          </a:p>
          <a:p>
            <a:endParaRPr lang="en-US" dirty="0"/>
          </a:p>
          <a:p>
            <a:r>
              <a:rPr lang="en-US" dirty="0" err="1"/>
              <a:t>Weevely</a:t>
            </a:r>
            <a:r>
              <a:rPr lang="en-US" dirty="0"/>
              <a:t> does not support multiline commands, which means that the !</a:t>
            </a:r>
            <a:r>
              <a:rPr lang="en-US" dirty="0" err="1"/>
              <a:t>py</a:t>
            </a:r>
            <a:r>
              <a:rPr lang="en-US" dirty="0"/>
              <a:t> plugin will not function properly. However, you can still use tab completion / upload / download through it.</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15</a:t>
            </a:fld>
            <a:endParaRPr lang="fr-FR"/>
          </a:p>
        </p:txBody>
      </p:sp>
    </p:spTree>
    <p:extLst>
      <p:ext uri="{BB962C8B-B14F-4D97-AF65-F5344CB8AC3E}">
        <p14:creationId xmlns:p14="http://schemas.microsoft.com/office/powerpoint/2010/main" val="307304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CTRL+R: search command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bugs can be traced back to FFM not being able to detect that a command has ended, and thus waiting indefinitely.</a:t>
            </a:r>
          </a:p>
          <a:p>
            <a:r>
              <a:rPr lang="en-US" dirty="0"/>
              <a:t>Plugin ideas are welcome, especially for output processors.</a:t>
            </a:r>
          </a:p>
        </p:txBody>
      </p:sp>
      <p:sp>
        <p:nvSpPr>
          <p:cNvPr id="4" name="Slide Number Placeholder 3"/>
          <p:cNvSpPr>
            <a:spLocks noGrp="1"/>
          </p:cNvSpPr>
          <p:nvPr>
            <p:ph type="sldNum" sz="quarter" idx="10"/>
          </p:nvPr>
        </p:nvSpPr>
        <p:spPr/>
        <p:txBody>
          <a:bodyPr/>
          <a:lstStyle/>
          <a:p>
            <a:fld id="{71B292A5-3227-4EC4-A95E-EE97B51F2EA8}" type="slidenum">
              <a:rPr lang="fr-FR" smtClean="0"/>
              <a:t>16</a:t>
            </a:fld>
            <a:endParaRPr lang="fr-FR"/>
          </a:p>
        </p:txBody>
      </p:sp>
    </p:spTree>
    <p:extLst>
      <p:ext uri="{BB962C8B-B14F-4D97-AF65-F5344CB8AC3E}">
        <p14:creationId xmlns:p14="http://schemas.microsoft.com/office/powerpoint/2010/main" val="34683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concept isn’t very easy to translate in words, so I’ll first describe what problem I’m trying to solve, and then skip straight to the demonstration.</a:t>
            </a:r>
          </a:p>
          <a:p>
            <a:endParaRPr lang="en-US" noProof="0" dirty="0"/>
          </a:p>
          <a:p>
            <a:r>
              <a:rPr lang="en-US" noProof="0" dirty="0"/>
              <a:t>IP addresses </a:t>
            </a:r>
            <a:r>
              <a:rPr lang="en-US" noProof="0" dirty="0">
                <a:sym typeface="Wingdings" panose="05000000000000000000" pitchFamily="2" charset="2"/>
              </a:rPr>
              <a:t> Can be used for attribution</a:t>
            </a:r>
          </a:p>
          <a:p>
            <a:r>
              <a:rPr lang="en-US" noProof="0" dirty="0">
                <a:sym typeface="Wingdings" panose="05000000000000000000" pitchFamily="2" charset="2"/>
              </a:rPr>
              <a:t>Tools (LPE exploits, backdoors &amp; rootkits)  Similar TTPs point to specific attacker groups; expensive tools &amp; exploits can be burned</a:t>
            </a:r>
          </a:p>
          <a:p>
            <a:r>
              <a:rPr lang="en-US" noProof="0" dirty="0">
                <a:sym typeface="Wingdings" panose="05000000000000000000" pitchFamily="2" charset="2"/>
              </a:rPr>
              <a:t>Actions performed after breach  Betray the attacker’s true intent. What are they looking for on the machine? IP? Accounts? The attacker creates a big </a:t>
            </a:r>
            <a:r>
              <a:rPr lang="en-US" noProof="0" dirty="0" err="1">
                <a:sym typeface="Wingdings" panose="05000000000000000000" pitchFamily="2" charset="2"/>
              </a:rPr>
              <a:t>tarball</a:t>
            </a:r>
            <a:r>
              <a:rPr lang="en-US" noProof="0" dirty="0">
                <a:sym typeface="Wingdings" panose="05000000000000000000" pitchFamily="2" charset="2"/>
              </a:rPr>
              <a:t> of the data they’re interested in, find a way to get it out and delete it. But maybe traces of it remain?</a:t>
            </a:r>
          </a:p>
          <a:p>
            <a:endParaRPr lang="en-US" noProof="0" dirty="0">
              <a:sym typeface="Wingdings" panose="05000000000000000000" pitchFamily="2" charset="2"/>
            </a:endParaRPr>
          </a:p>
          <a:p>
            <a:r>
              <a:rPr lang="en-US" noProof="0" dirty="0">
                <a:sym typeface="Wingdings" panose="05000000000000000000" pitchFamily="2" charset="2"/>
              </a:rPr>
              <a:t>Delete the evidence: various log cleaners (e.g. TOAST, PCLEAN, DIZZYTACHOMETER, DUBMOAT from the </a:t>
            </a:r>
            <a:r>
              <a:rPr lang="en-US" noProof="0" dirty="0" err="1">
                <a:sym typeface="Wingdings" panose="05000000000000000000" pitchFamily="2" charset="2"/>
              </a:rPr>
              <a:t>EquationGroup</a:t>
            </a:r>
            <a:r>
              <a:rPr lang="en-US" noProof="0" dirty="0">
                <a:sym typeface="Wingdings" panose="05000000000000000000" pitchFamily="2" charset="2"/>
              </a:rPr>
              <a:t> archive), secure deletion, etc. But it’s hard: maybe the attacker misses one of the files, maybe logs are stashed to a remote enclave.</a:t>
            </a:r>
          </a:p>
          <a:p>
            <a:endParaRPr lang="en-US" noProof="0" dirty="0">
              <a:sym typeface="Wingdings" panose="05000000000000000000" pitchFamily="2" charset="2"/>
            </a:endParaRPr>
          </a:p>
          <a:p>
            <a:r>
              <a:rPr lang="en-US" noProof="0" dirty="0">
                <a:sym typeface="Wingdings" panose="05000000000000000000" pitchFamily="2" charset="2"/>
              </a:rPr>
              <a:t>Red Teamers should try to replicate APT procedures as much as possible to see what the Blue team would be able to see during a real attack.</a:t>
            </a:r>
          </a:p>
        </p:txBody>
      </p:sp>
      <p:sp>
        <p:nvSpPr>
          <p:cNvPr id="4" name="Slide Number Placeholder 3"/>
          <p:cNvSpPr>
            <a:spLocks noGrp="1"/>
          </p:cNvSpPr>
          <p:nvPr>
            <p:ph type="sldNum" sz="quarter" idx="10"/>
          </p:nvPr>
        </p:nvSpPr>
        <p:spPr/>
        <p:txBody>
          <a:bodyPr/>
          <a:lstStyle/>
          <a:p>
            <a:fld id="{71B292A5-3227-4EC4-A95E-EE97B51F2EA8}" type="slidenum">
              <a:rPr lang="fr-FR" smtClean="0"/>
              <a:t>3</a:t>
            </a:fld>
            <a:endParaRPr lang="fr-FR"/>
          </a:p>
        </p:txBody>
      </p:sp>
    </p:spTree>
    <p:extLst>
      <p:ext uri="{BB962C8B-B14F-4D97-AF65-F5344CB8AC3E}">
        <p14:creationId xmlns:p14="http://schemas.microsoft.com/office/powerpoint/2010/main" val="331516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Raise your hand if you’ve ever leaked an IP address you shouldn’t have.</a:t>
            </a:r>
          </a:p>
          <a:p>
            <a:endParaRPr lang="en-US" noProof="0" dirty="0">
              <a:sym typeface="Wingdings" panose="05000000000000000000" pitchFamily="2" charset="2"/>
            </a:endParaRPr>
          </a:p>
          <a:p>
            <a:r>
              <a:rPr lang="en-US" noProof="0" dirty="0">
                <a:sym typeface="Wingdings" panose="05000000000000000000" pitchFamily="2" charset="2"/>
              </a:rPr>
              <a:t>Most of the post-exploitation phase takes place in the terminal. Depending on the conditions, the attacker may already struggle to issue simple commands (ls, cd…) because of the absence of tab-completion, latency issues, etc. Recipe for disaster.</a:t>
            </a:r>
          </a:p>
          <a:p>
            <a:r>
              <a:rPr lang="en-US" noProof="0" dirty="0">
                <a:sym typeface="Wingdings" panose="05000000000000000000" pitchFamily="2" charset="2"/>
              </a:rPr>
              <a:t>Deploying an agent: obviously defeats the purpose + uploading the file to the remote machine may be a problem in itself. Examples are </a:t>
            </a:r>
            <a:r>
              <a:rPr lang="en-US" noProof="0" dirty="0" err="1">
                <a:sym typeface="Wingdings" panose="05000000000000000000" pitchFamily="2" charset="2"/>
              </a:rPr>
              <a:t>meterpreter</a:t>
            </a:r>
            <a:r>
              <a:rPr lang="en-US" noProof="0" dirty="0">
                <a:sym typeface="Wingdings" panose="05000000000000000000" pitchFamily="2" charset="2"/>
              </a:rPr>
              <a:t>, </a:t>
            </a:r>
            <a:r>
              <a:rPr lang="en-US" noProof="0" dirty="0" err="1">
                <a:sym typeface="Wingdings" panose="05000000000000000000" pitchFamily="2" charset="2"/>
              </a:rPr>
              <a:t>revsh</a:t>
            </a:r>
            <a:r>
              <a:rPr lang="en-US" noProof="0" dirty="0">
                <a:sym typeface="Wingdings" panose="05000000000000000000" pitchFamily="2" charset="2"/>
              </a:rPr>
              <a:t>, …</a:t>
            </a:r>
          </a:p>
          <a:p>
            <a:endParaRPr lang="en-US" noProof="0" dirty="0">
              <a:sym typeface="Wingdings" panose="05000000000000000000" pitchFamily="2" charset="2"/>
            </a:endParaRPr>
          </a:p>
          <a:p>
            <a:r>
              <a:rPr lang="en-US" noProof="0" dirty="0">
                <a:sym typeface="Wingdings" panose="05000000000000000000" pitchFamily="2" charset="2"/>
              </a:rPr>
              <a:t>A hacking harness is the solution to all these problems.</a:t>
            </a:r>
          </a:p>
          <a:p>
            <a:endParaRPr lang="en-US" noProof="0" dirty="0">
              <a:sym typeface="Wingdings" panose="05000000000000000000" pitchFamily="2" charset="2"/>
            </a:endParaRPr>
          </a:p>
          <a:p>
            <a:r>
              <a:rPr lang="en-US" noProof="0" dirty="0">
                <a:sym typeface="Wingdings" panose="05000000000000000000" pitchFamily="2" charset="2"/>
              </a:rPr>
              <a:t>All these observations I just made are exactly the same as the ones contained in The </a:t>
            </a:r>
            <a:r>
              <a:rPr lang="en-US" noProof="0" dirty="0" err="1">
                <a:sym typeface="Wingdings" panose="05000000000000000000" pitchFamily="2" charset="2"/>
              </a:rPr>
              <a:t>Grugq’s</a:t>
            </a:r>
            <a:r>
              <a:rPr lang="en-US" noProof="0" dirty="0">
                <a:sym typeface="Wingdings" panose="05000000000000000000" pitchFamily="2" charset="2"/>
              </a:rPr>
              <a:t> presentation, where he introduced the concept of hacking harness and released his own.</a:t>
            </a:r>
          </a:p>
          <a:p>
            <a:r>
              <a:rPr lang="en-US" noProof="0" dirty="0">
                <a:sym typeface="Wingdings" panose="05000000000000000000" pitchFamily="2" charset="2"/>
              </a:rPr>
              <a:t>He was right about everything, except when he stated that more developments in this space should be expected. Virtually nothing was released beyond the original code, despite rumors of various private tools.</a:t>
            </a:r>
          </a:p>
        </p:txBody>
      </p:sp>
      <p:sp>
        <p:nvSpPr>
          <p:cNvPr id="4" name="Slide Number Placeholder 3"/>
          <p:cNvSpPr>
            <a:spLocks noGrp="1"/>
          </p:cNvSpPr>
          <p:nvPr>
            <p:ph type="sldNum" sz="quarter" idx="10"/>
          </p:nvPr>
        </p:nvSpPr>
        <p:spPr/>
        <p:txBody>
          <a:bodyPr/>
          <a:lstStyle/>
          <a:p>
            <a:fld id="{71B292A5-3227-4EC4-A95E-EE97B51F2EA8}" type="slidenum">
              <a:rPr lang="fr-FR" smtClean="0"/>
              <a:t>4</a:t>
            </a:fld>
            <a:endParaRPr lang="fr-FR"/>
          </a:p>
        </p:txBody>
      </p:sp>
    </p:spTree>
    <p:extLst>
      <p:ext uri="{BB962C8B-B14F-4D97-AF65-F5344CB8AC3E}">
        <p14:creationId xmlns:p14="http://schemas.microsoft.com/office/powerpoint/2010/main" val="367158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broadly understand what we’re trying to achieve, let’s have a look at the tool itself and see how it helps users make fewer mistakes.</a:t>
            </a:r>
          </a:p>
          <a:p>
            <a:endParaRPr lang="en-US" dirty="0"/>
          </a:p>
          <a:p>
            <a:r>
              <a:rPr lang="en-US" dirty="0"/>
              <a:t>* The video is probably impossible to read in </a:t>
            </a:r>
            <a:r>
              <a:rPr lang="en-US" dirty="0" err="1"/>
              <a:t>Powerpoint</a:t>
            </a:r>
            <a:r>
              <a:rPr lang="en-US" dirty="0"/>
              <a:t>, so you’d probably best right-click &gt; save media as… if you want to watch it. *</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5</a:t>
            </a:fld>
            <a:endParaRPr lang="fr-FR"/>
          </a:p>
        </p:txBody>
      </p:sp>
    </p:spTree>
    <p:extLst>
      <p:ext uri="{BB962C8B-B14F-4D97-AF65-F5344CB8AC3E}">
        <p14:creationId xmlns:p14="http://schemas.microsoft.com/office/powerpoint/2010/main" val="264921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seen a harness in action, we can attempt to define what it is /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is local &gt; A question I get asked often is “why use a harness instead of a classic framework/tool such as </a:t>
            </a:r>
            <a:r>
              <a:rPr lang="en-US" dirty="0" err="1"/>
              <a:t>meterpreter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that you can use </a:t>
            </a:r>
            <a:r>
              <a:rPr lang="en-US" dirty="0" err="1"/>
              <a:t>meterpreter</a:t>
            </a:r>
            <a:r>
              <a:rPr lang="en-US" dirty="0"/>
              <a:t> later on if you like, but let’s go back to a standard exploit workflow:</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Find a vulnerability on $app</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Exploit the vulnerability and somehow get a form of RCE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Send a reverse shell to the attacker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Persist and move laterally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You’d usually use </a:t>
            </a:r>
            <a:r>
              <a:rPr lang="en-US" dirty="0" err="1"/>
              <a:t>meterpreter</a:t>
            </a:r>
            <a:r>
              <a:rPr lang="en-US" dirty="0"/>
              <a:t>/</a:t>
            </a:r>
            <a:r>
              <a:rPr lang="en-US" dirty="0" err="1"/>
              <a:t>revsh</a:t>
            </a:r>
            <a:r>
              <a:rPr lang="en-US" dirty="0"/>
              <a:t> at the very last stage, once you’ve been able to upload whatever tool you need to the remote machine. FFM helps you during step 3): fight through whatever crappy, www-data shell you end up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that’s your deal, you can write an FFM command which automatically sets up a Metasploit listener on your machine and then uploads/execute </a:t>
            </a:r>
            <a:r>
              <a:rPr lang="en-US" dirty="0" err="1"/>
              <a:t>meterpreter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guess </a:t>
            </a:r>
            <a:r>
              <a:rPr lang="en-US" dirty="0" err="1"/>
              <a:t>thegrugq</a:t>
            </a:r>
            <a:r>
              <a:rPr lang="en-US" dirty="0"/>
              <a:t> called this a harness because of the climbing analogy: if you make a mistake while climbing, you fall down and die. Unless you have your harness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to explain how FFM works, I need to go into what TTYs are first.</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6</a:t>
            </a:fld>
            <a:endParaRPr lang="fr-FR"/>
          </a:p>
        </p:txBody>
      </p:sp>
    </p:spTree>
    <p:extLst>
      <p:ext uri="{BB962C8B-B14F-4D97-AF65-F5344CB8AC3E}">
        <p14:creationId xmlns:p14="http://schemas.microsoft.com/office/powerpoint/2010/main" val="164942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French: </a:t>
            </a:r>
            <a:r>
              <a:rPr lang="en-US" dirty="0" err="1"/>
              <a:t>télétype</a:t>
            </a:r>
            <a:r>
              <a:rPr lang="en-US" dirty="0"/>
              <a:t> / </a:t>
            </a:r>
            <a:r>
              <a:rPr lang="en-US" dirty="0" err="1"/>
              <a:t>téléscripteur</a:t>
            </a:r>
            <a:endParaRPr lang="en-US" dirty="0"/>
          </a:p>
          <a:p>
            <a:r>
              <a:rPr lang="en-US" dirty="0"/>
              <a:t>TTYs are the artifacts of a bygone era where teletypes were used to send telegrams. When computers became more prominent, they became the standard input devices for them. In other words, they’re prehistoric keyboards.</a:t>
            </a:r>
          </a:p>
          <a:p>
            <a:r>
              <a:rPr lang="en-US" dirty="0"/>
              <a:t>They’re extinct now, but early UNIX kernels built their I/O model around them, so their legacy lives on.</a:t>
            </a:r>
            <a:endParaRPr lang="fr-FR" dirty="0"/>
          </a:p>
        </p:txBody>
      </p:sp>
      <p:sp>
        <p:nvSpPr>
          <p:cNvPr id="4" name="Slide Number Placeholder 3"/>
          <p:cNvSpPr>
            <a:spLocks noGrp="1"/>
          </p:cNvSpPr>
          <p:nvPr>
            <p:ph type="sldNum" sz="quarter" idx="10"/>
          </p:nvPr>
        </p:nvSpPr>
        <p:spPr/>
        <p:txBody>
          <a:bodyPr/>
          <a:lstStyle/>
          <a:p>
            <a:fld id="{71B292A5-3227-4EC4-A95E-EE97B51F2EA8}" type="slidenum">
              <a:rPr lang="fr-FR" smtClean="0"/>
              <a:t>7</a:t>
            </a:fld>
            <a:endParaRPr lang="fr-FR"/>
          </a:p>
        </p:txBody>
      </p:sp>
    </p:spTree>
    <p:extLst>
      <p:ext uri="{BB962C8B-B14F-4D97-AF65-F5344CB8AC3E}">
        <p14:creationId xmlns:p14="http://schemas.microsoft.com/office/powerpoint/2010/main" val="355226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Layer: can be a cable, but also a two modems talking through a telephone line.</a:t>
            </a:r>
          </a:p>
          <a:p>
            <a:r>
              <a:rPr lang="en-US" dirty="0"/>
              <a:t>UART: an integrated circuit used for communications over a device’s serial port.</a:t>
            </a:r>
          </a:p>
          <a:p>
            <a:r>
              <a:rPr lang="en-US" dirty="0"/>
              <a:t>Line discipline: rudimentary edition commands provided by the kernel, such as backspace, clear line, etc. They can be disabled by putting the terminal in “raw mode”; which is what curses and </a:t>
            </a:r>
            <a:r>
              <a:rPr lang="en-US" dirty="0" err="1"/>
              <a:t>readline</a:t>
            </a:r>
            <a:r>
              <a:rPr lang="en-US" dirty="0"/>
              <a:t> (and FFM) do in order to handle all the input themselves.</a:t>
            </a:r>
          </a:p>
          <a:p>
            <a:r>
              <a:rPr lang="en-US" dirty="0"/>
              <a:t>TTY driver: makes sure that user input is forwarded to the process currently in the foreground, suspends a background process which tries to write to </a:t>
            </a:r>
            <a:r>
              <a:rPr lang="en-US" dirty="0" err="1"/>
              <a:t>stdout</a:t>
            </a:r>
            <a:r>
              <a:rPr lang="en-US" dirty="0"/>
              <a:t>, etc.</a:t>
            </a:r>
          </a:p>
          <a:p>
            <a:endParaRPr lang="en-US" dirty="0"/>
          </a:p>
        </p:txBody>
      </p:sp>
      <p:sp>
        <p:nvSpPr>
          <p:cNvPr id="4" name="Slide Number Placeholder 3"/>
          <p:cNvSpPr>
            <a:spLocks noGrp="1"/>
          </p:cNvSpPr>
          <p:nvPr>
            <p:ph type="sldNum" sz="quarter" idx="10"/>
          </p:nvPr>
        </p:nvSpPr>
        <p:spPr/>
        <p:txBody>
          <a:bodyPr/>
          <a:lstStyle/>
          <a:p>
            <a:fld id="{71B292A5-3227-4EC4-A95E-EE97B51F2EA8}" type="slidenum">
              <a:rPr lang="fr-FR" smtClean="0"/>
              <a:t>8</a:t>
            </a:fld>
            <a:endParaRPr lang="fr-FR"/>
          </a:p>
        </p:txBody>
      </p:sp>
    </p:spTree>
    <p:extLst>
      <p:ext uri="{BB962C8B-B14F-4D97-AF65-F5344CB8AC3E}">
        <p14:creationId xmlns:p14="http://schemas.microsoft.com/office/powerpoint/2010/main" val="155281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UART is gone. Instead, there are drivers for the keyboard and display which feed a terminal emulator. The rest hasn’t changed.</a:t>
            </a:r>
          </a:p>
        </p:txBody>
      </p:sp>
      <p:sp>
        <p:nvSpPr>
          <p:cNvPr id="4" name="Slide Number Placeholder 3"/>
          <p:cNvSpPr>
            <a:spLocks noGrp="1"/>
          </p:cNvSpPr>
          <p:nvPr>
            <p:ph type="sldNum" sz="quarter" idx="10"/>
          </p:nvPr>
        </p:nvSpPr>
        <p:spPr/>
        <p:txBody>
          <a:bodyPr/>
          <a:lstStyle/>
          <a:p>
            <a:fld id="{71B292A5-3227-4EC4-A95E-EE97B51F2EA8}" type="slidenum">
              <a:rPr lang="fr-FR" smtClean="0"/>
              <a:t>9</a:t>
            </a:fld>
            <a:endParaRPr lang="fr-FR"/>
          </a:p>
        </p:txBody>
      </p:sp>
    </p:spTree>
    <p:extLst>
      <p:ext uri="{BB962C8B-B14F-4D97-AF65-F5344CB8AC3E}">
        <p14:creationId xmlns:p14="http://schemas.microsoft.com/office/powerpoint/2010/main" val="355450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idea what it looks like now. Let’s assume the kernel part up to the line discipline magically works.</a:t>
            </a:r>
          </a:p>
          <a:p>
            <a:r>
              <a:rPr lang="en-US" dirty="0"/>
              <a:t>PTYs are user-land terminal emulators. When you SSH into a machine, the remote shell is not talking to a “real” terminal but to a software one which transfers I/O to another program (in this case, the SSH daemon). This means that there can be PTYs into PTYs.</a:t>
            </a:r>
          </a:p>
          <a:p>
            <a:endParaRPr lang="en-US" dirty="0"/>
          </a:p>
          <a:p>
            <a:r>
              <a:rPr lang="en-US" dirty="0"/>
              <a:t>The line discipline is turned off and entirely re-implemented in Python. It’s basically a huge state machine.</a:t>
            </a:r>
          </a:p>
        </p:txBody>
      </p:sp>
      <p:sp>
        <p:nvSpPr>
          <p:cNvPr id="4" name="Slide Number Placeholder 3"/>
          <p:cNvSpPr>
            <a:spLocks noGrp="1"/>
          </p:cNvSpPr>
          <p:nvPr>
            <p:ph type="sldNum" sz="quarter" idx="10"/>
          </p:nvPr>
        </p:nvSpPr>
        <p:spPr/>
        <p:txBody>
          <a:bodyPr/>
          <a:lstStyle/>
          <a:p>
            <a:fld id="{71B292A5-3227-4EC4-A95E-EE97B51F2EA8}" type="slidenum">
              <a:rPr lang="fr-FR" smtClean="0"/>
              <a:t>10</a:t>
            </a:fld>
            <a:endParaRPr lang="fr-FR"/>
          </a:p>
        </p:txBody>
      </p:sp>
    </p:spTree>
    <p:extLst>
      <p:ext uri="{BB962C8B-B14F-4D97-AF65-F5344CB8AC3E}">
        <p14:creationId xmlns:p14="http://schemas.microsoft.com/office/powerpoint/2010/main" val="228593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FD2C4-BCE6-4056-94FA-A43BBBC29DD2}" type="datetimeFigureOut">
              <a:rPr lang="fr-FR" smtClean="0"/>
              <a:t>28/06/2018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250609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FD2C4-BCE6-4056-94FA-A43BBBC29DD2}" type="datetimeFigureOut">
              <a:rPr lang="fr-FR" smtClean="0"/>
              <a:t>28/06/2018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149004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FD2C4-BCE6-4056-94FA-A43BBBC29DD2}" type="datetimeFigureOut">
              <a:rPr lang="fr-FR" smtClean="0"/>
              <a:t>28/06/2018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237483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FD2C4-BCE6-4056-94FA-A43BBBC29DD2}" type="datetimeFigureOut">
              <a:rPr lang="fr-FR" smtClean="0"/>
              <a:t>28/06/2018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8208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FD2C4-BCE6-4056-94FA-A43BBBC29DD2}" type="datetimeFigureOut">
              <a:rPr lang="fr-FR" smtClean="0"/>
              <a:t>28/06/2018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36821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FD2C4-BCE6-4056-94FA-A43BBBC29DD2}" type="datetimeFigureOut">
              <a:rPr lang="fr-FR" smtClean="0"/>
              <a:t>28/06/2018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176563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FD2C4-BCE6-4056-94FA-A43BBBC29DD2}" type="datetimeFigureOut">
              <a:rPr lang="fr-FR" smtClean="0"/>
              <a:t>28/06/2018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222955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FD2C4-BCE6-4056-94FA-A43BBBC29DD2}" type="datetimeFigureOut">
              <a:rPr lang="fr-FR" smtClean="0"/>
              <a:t>28/06/2018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26583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FD2C4-BCE6-4056-94FA-A43BBBC29DD2}" type="datetimeFigureOut">
              <a:rPr lang="fr-FR" smtClean="0"/>
              <a:t>28/06/2018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223529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FD2C4-BCE6-4056-94FA-A43BBBC29DD2}" type="datetimeFigureOut">
              <a:rPr lang="fr-FR" smtClean="0"/>
              <a:t>28/06/2018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78521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FD2C4-BCE6-4056-94FA-A43BBBC29DD2}" type="datetimeFigureOut">
              <a:rPr lang="fr-FR" smtClean="0"/>
              <a:t>28/06/2018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77E543-5C74-41A4-9EE8-074E8525BE60}" type="slidenum">
              <a:rPr lang="fr-FR" smtClean="0"/>
              <a:t>‹#›</a:t>
            </a:fld>
            <a:endParaRPr lang="fr-FR"/>
          </a:p>
        </p:txBody>
      </p:sp>
    </p:spTree>
    <p:extLst>
      <p:ext uri="{BB962C8B-B14F-4D97-AF65-F5344CB8AC3E}">
        <p14:creationId xmlns:p14="http://schemas.microsoft.com/office/powerpoint/2010/main" val="137915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FD2C4-BCE6-4056-94FA-A43BBBC29DD2}" type="datetimeFigureOut">
              <a:rPr lang="fr-FR" smtClean="0"/>
              <a:t>28/06/2018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7E543-5C74-41A4-9EE8-074E8525BE60}" type="slidenum">
              <a:rPr lang="fr-FR" smtClean="0"/>
              <a:t>‹#›</a:t>
            </a:fld>
            <a:endParaRPr lang="fr-FR"/>
          </a:p>
        </p:txBody>
      </p:sp>
    </p:spTree>
    <p:extLst>
      <p:ext uri="{BB962C8B-B14F-4D97-AF65-F5344CB8AC3E}">
        <p14:creationId xmlns:p14="http://schemas.microsoft.com/office/powerpoint/2010/main" val="1377513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JusticeRage/freedomfigh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analyzer.org/static/talks/SSTIC2017.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freeiconspng.com/img/2524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JusticeRage/F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nference.hitb.org/hitbsecconf2007kl/materials/D1T1%20-%20The%20Grugq%20-%20Meta%20Antiforensics%20-%20The%20HASH%20Hacking%20Harnes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github.com/l0x-c0d3z/hash"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51E6-E192-4263-8285-47B2E5688BA2}"/>
              </a:ext>
            </a:extLst>
          </p:cNvPr>
          <p:cNvSpPr>
            <a:spLocks noGrp="1"/>
          </p:cNvSpPr>
          <p:nvPr>
            <p:ph type="ctrTitle"/>
          </p:nvPr>
        </p:nvSpPr>
        <p:spPr>
          <a:xfrm>
            <a:off x="1524000" y="1006678"/>
            <a:ext cx="9144000" cy="1504993"/>
          </a:xfrm>
        </p:spPr>
        <p:txBody>
          <a:bodyPr/>
          <a:lstStyle/>
          <a:p>
            <a:r>
              <a:rPr lang="fr-FR" dirty="0"/>
              <a:t>Freedom </a:t>
            </a:r>
            <a:r>
              <a:rPr lang="fr-FR" dirty="0" err="1"/>
              <a:t>Fighting</a:t>
            </a:r>
            <a:r>
              <a:rPr lang="fr-FR" dirty="0"/>
              <a:t> Mode</a:t>
            </a:r>
          </a:p>
        </p:txBody>
      </p:sp>
      <p:sp>
        <p:nvSpPr>
          <p:cNvPr id="3" name="Subtitle 2">
            <a:extLst>
              <a:ext uri="{FF2B5EF4-FFF2-40B4-BE49-F238E27FC236}">
                <a16:creationId xmlns:a16="http://schemas.microsoft.com/office/drawing/2014/main" id="{4A3987DD-7D54-4167-90A4-DB113DBD4482}"/>
              </a:ext>
            </a:extLst>
          </p:cNvPr>
          <p:cNvSpPr>
            <a:spLocks noGrp="1"/>
          </p:cNvSpPr>
          <p:nvPr>
            <p:ph type="subTitle" idx="1"/>
          </p:nvPr>
        </p:nvSpPr>
        <p:spPr>
          <a:xfrm>
            <a:off x="1524000" y="2603747"/>
            <a:ext cx="9144000" cy="1655762"/>
          </a:xfrm>
        </p:spPr>
        <p:txBody>
          <a:bodyPr/>
          <a:lstStyle/>
          <a:p>
            <a:r>
              <a:rPr lang="en-US" dirty="0"/>
              <a:t>Open-source hacking harness</a:t>
            </a:r>
          </a:p>
        </p:txBody>
      </p:sp>
      <p:sp>
        <p:nvSpPr>
          <p:cNvPr id="6" name="Rectangle 5">
            <a:extLst>
              <a:ext uri="{FF2B5EF4-FFF2-40B4-BE49-F238E27FC236}">
                <a16:creationId xmlns:a16="http://schemas.microsoft.com/office/drawing/2014/main" id="{018B02B7-EB3A-420C-B16D-FDBAA0F0B301}"/>
              </a:ext>
            </a:extLst>
          </p:cNvPr>
          <p:cNvSpPr/>
          <p:nvPr/>
        </p:nvSpPr>
        <p:spPr>
          <a:xfrm>
            <a:off x="10668000" y="6304001"/>
            <a:ext cx="1475404" cy="369332"/>
          </a:xfrm>
          <a:prstGeom prst="rect">
            <a:avLst/>
          </a:prstGeom>
        </p:spPr>
        <p:txBody>
          <a:bodyPr wrap="none">
            <a:spAutoFit/>
          </a:bodyPr>
          <a:lstStyle/>
          <a:p>
            <a:r>
              <a:rPr lang="fr-FR">
                <a:solidFill>
                  <a:srgbClr val="FFFFFF"/>
                </a:solidFill>
              </a:rPr>
              <a:t>@JusticeRage</a:t>
            </a:r>
            <a:endParaRPr lang="fr-FR" dirty="0"/>
          </a:p>
        </p:txBody>
      </p:sp>
      <p:pic>
        <p:nvPicPr>
          <p:cNvPr id="7" name="Picture 6">
            <a:extLst>
              <a:ext uri="{FF2B5EF4-FFF2-40B4-BE49-F238E27FC236}">
                <a16:creationId xmlns:a16="http://schemas.microsoft.com/office/drawing/2014/main" id="{11FD3361-7AD4-45E8-B232-7602ED673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1647" y="6126193"/>
            <a:ext cx="724949" cy="724949"/>
          </a:xfrm>
          <a:prstGeom prst="ellipse">
            <a:avLst/>
          </a:prstGeom>
          <a:ln>
            <a:noFill/>
          </a:ln>
          <a:effectLst>
            <a:softEdge rad="112500"/>
          </a:effectLst>
        </p:spPr>
      </p:pic>
      <p:pic>
        <p:nvPicPr>
          <p:cNvPr id="8" name="Picture 7">
            <a:extLst>
              <a:ext uri="{FF2B5EF4-FFF2-40B4-BE49-F238E27FC236}">
                <a16:creationId xmlns:a16="http://schemas.microsoft.com/office/drawing/2014/main" id="{1EEF865C-8D6B-4F5C-9AF8-D4DCEDBED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257" y="3367929"/>
            <a:ext cx="2851485" cy="2851485"/>
          </a:xfrm>
          <a:prstGeom prst="rect">
            <a:avLst/>
          </a:prstGeom>
        </p:spPr>
      </p:pic>
    </p:spTree>
    <p:extLst>
      <p:ext uri="{BB962C8B-B14F-4D97-AF65-F5344CB8AC3E}">
        <p14:creationId xmlns:p14="http://schemas.microsoft.com/office/powerpoint/2010/main" val="240228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9DFA-123D-4AB5-94F1-E6304DC559F0}"/>
              </a:ext>
            </a:extLst>
          </p:cNvPr>
          <p:cNvSpPr>
            <a:spLocks noGrp="1"/>
          </p:cNvSpPr>
          <p:nvPr>
            <p:ph type="title"/>
          </p:nvPr>
        </p:nvSpPr>
        <p:spPr/>
        <p:txBody>
          <a:bodyPr/>
          <a:lstStyle/>
          <a:p>
            <a:r>
              <a:rPr lang="en-US" dirty="0"/>
              <a:t>Freedom Fighting Mode (2018)</a:t>
            </a:r>
            <a:endParaRPr lang="fr-FR" dirty="0"/>
          </a:p>
        </p:txBody>
      </p:sp>
      <p:pic>
        <p:nvPicPr>
          <p:cNvPr id="27" name="Content Placeholder 26" descr="Forbidden">
            <a:extLst>
              <a:ext uri="{FF2B5EF4-FFF2-40B4-BE49-F238E27FC236}">
                <a16:creationId xmlns:a16="http://schemas.microsoft.com/office/drawing/2014/main" id="{00D3DF9F-876E-49A6-9864-E5FDB2FFBAC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544094"/>
            <a:ext cx="914400" cy="914400"/>
          </a:xfrm>
        </p:spPr>
      </p:pic>
      <p:sp>
        <p:nvSpPr>
          <p:cNvPr id="8" name="Rectangle: Diagonal Corners Rounded 7">
            <a:extLst>
              <a:ext uri="{FF2B5EF4-FFF2-40B4-BE49-F238E27FC236}">
                <a16:creationId xmlns:a16="http://schemas.microsoft.com/office/drawing/2014/main" id="{A3A9BE3D-57CB-4BC5-83E8-B45C120BB0B3}"/>
              </a:ext>
            </a:extLst>
          </p:cNvPr>
          <p:cNvSpPr/>
          <p:nvPr/>
        </p:nvSpPr>
        <p:spPr>
          <a:xfrm>
            <a:off x="838201" y="2840586"/>
            <a:ext cx="10952017" cy="2306782"/>
          </a:xfrm>
          <a:prstGeom prst="round2DiagRect">
            <a:avLst/>
          </a:prstGeom>
          <a:solidFill>
            <a:schemeClr val="accent6">
              <a:lumMod val="5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9" name="Rectangle: Rounded Corners 8">
            <a:extLst>
              <a:ext uri="{FF2B5EF4-FFF2-40B4-BE49-F238E27FC236}">
                <a16:creationId xmlns:a16="http://schemas.microsoft.com/office/drawing/2014/main" id="{811D0849-A73B-4783-BC6B-7C6BEB411C69}"/>
              </a:ext>
            </a:extLst>
          </p:cNvPr>
          <p:cNvSpPr/>
          <p:nvPr/>
        </p:nvSpPr>
        <p:spPr>
          <a:xfrm>
            <a:off x="1073734" y="3294189"/>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VGA Driver</a:t>
            </a:r>
            <a:endParaRPr lang="fr-FR" dirty="0"/>
          </a:p>
        </p:txBody>
      </p:sp>
      <p:sp>
        <p:nvSpPr>
          <p:cNvPr id="10" name="Rectangle: Rounded Corners 9">
            <a:extLst>
              <a:ext uri="{FF2B5EF4-FFF2-40B4-BE49-F238E27FC236}">
                <a16:creationId xmlns:a16="http://schemas.microsoft.com/office/drawing/2014/main" id="{638CD159-7E1C-4C6E-B6A0-0DAE362B0F52}"/>
              </a:ext>
            </a:extLst>
          </p:cNvPr>
          <p:cNvSpPr/>
          <p:nvPr/>
        </p:nvSpPr>
        <p:spPr>
          <a:xfrm>
            <a:off x="3927770" y="371040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Line Discipline</a:t>
            </a:r>
            <a:endParaRPr lang="fr-FR" dirty="0"/>
          </a:p>
        </p:txBody>
      </p:sp>
      <p:sp>
        <p:nvSpPr>
          <p:cNvPr id="11" name="Rectangle: Rounded Corners 10">
            <a:extLst>
              <a:ext uri="{FF2B5EF4-FFF2-40B4-BE49-F238E27FC236}">
                <a16:creationId xmlns:a16="http://schemas.microsoft.com/office/drawing/2014/main" id="{192F8953-5792-4C91-B485-A8F8F55C97FD}"/>
              </a:ext>
            </a:extLst>
          </p:cNvPr>
          <p:cNvSpPr/>
          <p:nvPr/>
        </p:nvSpPr>
        <p:spPr>
          <a:xfrm>
            <a:off x="5347860" y="371850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TTY Driver</a:t>
            </a:r>
            <a:endParaRPr lang="fr-FR" dirty="0"/>
          </a:p>
        </p:txBody>
      </p:sp>
      <p:sp>
        <p:nvSpPr>
          <p:cNvPr id="13" name="Rectangle: Rounded Corners 12">
            <a:extLst>
              <a:ext uri="{FF2B5EF4-FFF2-40B4-BE49-F238E27FC236}">
                <a16:creationId xmlns:a16="http://schemas.microsoft.com/office/drawing/2014/main" id="{0031B099-ED29-43AE-A766-3F774F567BB7}"/>
              </a:ext>
            </a:extLst>
          </p:cNvPr>
          <p:cNvSpPr/>
          <p:nvPr/>
        </p:nvSpPr>
        <p:spPr>
          <a:xfrm>
            <a:off x="6960170" y="2969954"/>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14" name="Rectangle: Rounded Corners 13">
            <a:extLst>
              <a:ext uri="{FF2B5EF4-FFF2-40B4-BE49-F238E27FC236}">
                <a16:creationId xmlns:a16="http://schemas.microsoft.com/office/drawing/2014/main" id="{14902EDE-3962-4813-87CC-11713613B238}"/>
              </a:ext>
            </a:extLst>
          </p:cNvPr>
          <p:cNvSpPr/>
          <p:nvPr/>
        </p:nvSpPr>
        <p:spPr>
          <a:xfrm>
            <a:off x="6954984" y="4404629"/>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cxnSp>
        <p:nvCxnSpPr>
          <p:cNvPr id="15" name="Straight Connector 14">
            <a:extLst>
              <a:ext uri="{FF2B5EF4-FFF2-40B4-BE49-F238E27FC236}">
                <a16:creationId xmlns:a16="http://schemas.microsoft.com/office/drawing/2014/main" id="{44EBFAAD-A64E-495F-A901-A393519ED800}"/>
              </a:ext>
            </a:extLst>
          </p:cNvPr>
          <p:cNvCxnSpPr>
            <a:cxnSpLocks/>
          </p:cNvCxnSpPr>
          <p:nvPr/>
        </p:nvCxnSpPr>
        <p:spPr>
          <a:xfrm>
            <a:off x="3713025" y="3993977"/>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ABEE5D28-3871-4B93-803A-EB7C42ECED58}"/>
              </a:ext>
            </a:extLst>
          </p:cNvPr>
          <p:cNvCxnSpPr/>
          <p:nvPr/>
        </p:nvCxnSpPr>
        <p:spPr>
          <a:xfrm>
            <a:off x="5133115" y="3993977"/>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A797E0BD-871C-4872-B9B2-82D91FC43695}"/>
              </a:ext>
            </a:extLst>
          </p:cNvPr>
          <p:cNvCxnSpPr>
            <a:cxnSpLocks/>
            <a:stCxn id="11" idx="3"/>
            <a:endCxn id="13" idx="1"/>
          </p:cNvCxnSpPr>
          <p:nvPr/>
        </p:nvCxnSpPr>
        <p:spPr>
          <a:xfrm flipV="1">
            <a:off x="6553205" y="3245428"/>
            <a:ext cx="406965" cy="748549"/>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FE8E1988-2921-4EEA-8BFA-4350B0CB7694}"/>
              </a:ext>
            </a:extLst>
          </p:cNvPr>
          <p:cNvCxnSpPr>
            <a:cxnSpLocks/>
            <a:stCxn id="11" idx="3"/>
            <a:endCxn id="14" idx="1"/>
          </p:cNvCxnSpPr>
          <p:nvPr/>
        </p:nvCxnSpPr>
        <p:spPr>
          <a:xfrm>
            <a:off x="6553205" y="3993977"/>
            <a:ext cx="401779" cy="686126"/>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67A56E7A-5540-481A-93DE-2CA5BEC8580D}"/>
              </a:ext>
            </a:extLst>
          </p:cNvPr>
          <p:cNvCxnSpPr>
            <a:cxnSpLocks/>
            <a:stCxn id="11" idx="3"/>
            <a:endCxn id="12" idx="1"/>
          </p:cNvCxnSpPr>
          <p:nvPr/>
        </p:nvCxnSpPr>
        <p:spPr>
          <a:xfrm flipV="1">
            <a:off x="6553205" y="3989714"/>
            <a:ext cx="400036" cy="42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5235F1F5-14C1-4A28-9B7D-D8FA2749605D}"/>
              </a:ext>
            </a:extLst>
          </p:cNvPr>
          <p:cNvCxnSpPr>
            <a:cxnSpLocks/>
          </p:cNvCxnSpPr>
          <p:nvPr/>
        </p:nvCxnSpPr>
        <p:spPr>
          <a:xfrm>
            <a:off x="6754094" y="2840586"/>
            <a:ext cx="0" cy="2306782"/>
          </a:xfrm>
          <a:prstGeom prst="line">
            <a:avLst/>
          </a:prstGeom>
          <a:ln>
            <a:solidFill>
              <a:schemeClr val="accent6">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21" name="Rectangle: Rounded Corners 20">
            <a:extLst>
              <a:ext uri="{FF2B5EF4-FFF2-40B4-BE49-F238E27FC236}">
                <a16:creationId xmlns:a16="http://schemas.microsoft.com/office/drawing/2014/main" id="{A74664FC-3748-46C4-A7EF-D22C028EE9B0}"/>
              </a:ext>
            </a:extLst>
          </p:cNvPr>
          <p:cNvSpPr/>
          <p:nvPr/>
        </p:nvSpPr>
        <p:spPr>
          <a:xfrm>
            <a:off x="1066804" y="4062951"/>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Keyboard Driver</a:t>
            </a:r>
            <a:endParaRPr lang="fr-FR" dirty="0"/>
          </a:p>
        </p:txBody>
      </p:sp>
      <p:sp>
        <p:nvSpPr>
          <p:cNvPr id="22" name="Rectangle: Rounded Corners 21">
            <a:extLst>
              <a:ext uri="{FF2B5EF4-FFF2-40B4-BE49-F238E27FC236}">
                <a16:creationId xmlns:a16="http://schemas.microsoft.com/office/drawing/2014/main" id="{AFC158C1-42A2-47D9-A739-329B61939A32}"/>
              </a:ext>
            </a:extLst>
          </p:cNvPr>
          <p:cNvSpPr/>
          <p:nvPr/>
        </p:nvSpPr>
        <p:spPr>
          <a:xfrm>
            <a:off x="2500752" y="3716982"/>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Terminal Emulator</a:t>
            </a:r>
            <a:endParaRPr lang="fr-FR" dirty="0"/>
          </a:p>
        </p:txBody>
      </p:sp>
      <p:cxnSp>
        <p:nvCxnSpPr>
          <p:cNvPr id="23" name="Straight Connector 22">
            <a:extLst>
              <a:ext uri="{FF2B5EF4-FFF2-40B4-BE49-F238E27FC236}">
                <a16:creationId xmlns:a16="http://schemas.microsoft.com/office/drawing/2014/main" id="{DF6F65CE-007A-41B6-B6DA-CBDC7C01A56D}"/>
              </a:ext>
            </a:extLst>
          </p:cNvPr>
          <p:cNvCxnSpPr>
            <a:cxnSpLocks/>
            <a:stCxn id="9" idx="3"/>
            <a:endCxn id="22" idx="1"/>
          </p:cNvCxnSpPr>
          <p:nvPr/>
        </p:nvCxnSpPr>
        <p:spPr>
          <a:xfrm>
            <a:off x="2279079" y="3569663"/>
            <a:ext cx="221673" cy="42279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5599A064-1879-4E44-A58D-870B690F7BDB}"/>
              </a:ext>
            </a:extLst>
          </p:cNvPr>
          <p:cNvCxnSpPr>
            <a:cxnSpLocks/>
            <a:stCxn id="21" idx="3"/>
            <a:endCxn id="22" idx="1"/>
          </p:cNvCxnSpPr>
          <p:nvPr/>
        </p:nvCxnSpPr>
        <p:spPr>
          <a:xfrm flipV="1">
            <a:off x="2272149" y="3992456"/>
            <a:ext cx="228603" cy="345969"/>
          </a:xfrm>
          <a:prstGeom prst="line">
            <a:avLst/>
          </a:prstGeom>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3E3044E9-5AAE-4AD4-96CC-66061AEDB967}"/>
              </a:ext>
            </a:extLst>
          </p:cNvPr>
          <p:cNvSpPr txBox="1"/>
          <p:nvPr/>
        </p:nvSpPr>
        <p:spPr>
          <a:xfrm>
            <a:off x="838200" y="2834050"/>
            <a:ext cx="1724890" cy="369332"/>
          </a:xfrm>
          <a:prstGeom prst="rect">
            <a:avLst/>
          </a:prstGeom>
          <a:noFill/>
        </p:spPr>
        <p:txBody>
          <a:bodyPr wrap="square" rtlCol="0">
            <a:spAutoFit/>
          </a:bodyPr>
          <a:lstStyle/>
          <a:p>
            <a:r>
              <a:rPr lang="en-US" dirty="0"/>
              <a:t>    Software</a:t>
            </a:r>
            <a:endParaRPr lang="fr-FR" dirty="0"/>
          </a:p>
        </p:txBody>
      </p:sp>
      <p:sp>
        <p:nvSpPr>
          <p:cNvPr id="7" name="TextBox 6">
            <a:extLst>
              <a:ext uri="{FF2B5EF4-FFF2-40B4-BE49-F238E27FC236}">
                <a16:creationId xmlns:a16="http://schemas.microsoft.com/office/drawing/2014/main" id="{6551E555-0222-43DB-A02F-B736DBFB651E}"/>
              </a:ext>
            </a:extLst>
          </p:cNvPr>
          <p:cNvSpPr txBox="1"/>
          <p:nvPr/>
        </p:nvSpPr>
        <p:spPr>
          <a:xfrm>
            <a:off x="4675924" y="4800226"/>
            <a:ext cx="2078170" cy="368312"/>
          </a:xfrm>
          <a:prstGeom prst="rect">
            <a:avLst/>
          </a:prstGeom>
          <a:noFill/>
        </p:spPr>
        <p:txBody>
          <a:bodyPr wrap="square" rtlCol="0">
            <a:spAutoFit/>
          </a:bodyPr>
          <a:lstStyle/>
          <a:p>
            <a:pPr algn="r"/>
            <a:r>
              <a:rPr lang="en-US" dirty="0"/>
              <a:t>Kernel Land</a:t>
            </a:r>
            <a:endParaRPr lang="fr-FR" dirty="0"/>
          </a:p>
        </p:txBody>
      </p:sp>
      <p:pic>
        <p:nvPicPr>
          <p:cNvPr id="3074" name="Picture 2" descr="Image associée">
            <a:extLst>
              <a:ext uri="{FF2B5EF4-FFF2-40B4-BE49-F238E27FC236}">
                <a16:creationId xmlns:a16="http://schemas.microsoft.com/office/drawing/2014/main" id="{30277187-D515-4CBE-BB5B-E82231EE6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88" y="1604630"/>
            <a:ext cx="29908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28" descr="No sign">
            <a:extLst>
              <a:ext uri="{FF2B5EF4-FFF2-40B4-BE49-F238E27FC236}">
                <a16:creationId xmlns:a16="http://schemas.microsoft.com/office/drawing/2014/main" id="{C1E4C399-D051-48D1-9C85-4EE5A98183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6909" y="3580464"/>
            <a:ext cx="855316" cy="855316"/>
          </a:xfrm>
          <a:prstGeom prst="rect">
            <a:avLst/>
          </a:prstGeom>
        </p:spPr>
      </p:pic>
      <p:sp>
        <p:nvSpPr>
          <p:cNvPr id="30" name="TextBox 29">
            <a:extLst>
              <a:ext uri="{FF2B5EF4-FFF2-40B4-BE49-F238E27FC236}">
                <a16:creationId xmlns:a16="http://schemas.microsoft.com/office/drawing/2014/main" id="{FE726EC9-17C4-463B-9890-60D53878C6B6}"/>
              </a:ext>
            </a:extLst>
          </p:cNvPr>
          <p:cNvSpPr txBox="1"/>
          <p:nvPr/>
        </p:nvSpPr>
        <p:spPr>
          <a:xfrm>
            <a:off x="3906986" y="4267929"/>
            <a:ext cx="1226129" cy="369332"/>
          </a:xfrm>
          <a:prstGeom prst="rect">
            <a:avLst/>
          </a:prstGeom>
          <a:noFill/>
        </p:spPr>
        <p:txBody>
          <a:bodyPr wrap="square" rtlCol="0">
            <a:spAutoFit/>
          </a:bodyPr>
          <a:lstStyle/>
          <a:p>
            <a:pPr algn="ctr"/>
            <a:r>
              <a:rPr lang="en-US" dirty="0">
                <a:solidFill>
                  <a:srgbClr val="FF0000"/>
                </a:solidFill>
              </a:rPr>
              <a:t>Raw mode</a:t>
            </a:r>
            <a:endParaRPr lang="fr-FR" dirty="0">
              <a:solidFill>
                <a:srgbClr val="FF0000"/>
              </a:solidFill>
            </a:endParaRPr>
          </a:p>
        </p:txBody>
      </p:sp>
      <p:grpSp>
        <p:nvGrpSpPr>
          <p:cNvPr id="70" name="Group 69">
            <a:extLst>
              <a:ext uri="{FF2B5EF4-FFF2-40B4-BE49-F238E27FC236}">
                <a16:creationId xmlns:a16="http://schemas.microsoft.com/office/drawing/2014/main" id="{ED211B8E-7CFD-4DE4-BE4B-ECD724D3002A}"/>
              </a:ext>
            </a:extLst>
          </p:cNvPr>
          <p:cNvGrpSpPr/>
          <p:nvPr/>
        </p:nvGrpSpPr>
        <p:grpSpPr>
          <a:xfrm>
            <a:off x="6953241" y="3283200"/>
            <a:ext cx="4765953" cy="1379714"/>
            <a:chOff x="6953241" y="3283200"/>
            <a:chExt cx="4765953" cy="1379714"/>
          </a:xfrm>
        </p:grpSpPr>
        <p:grpSp>
          <p:nvGrpSpPr>
            <p:cNvPr id="69" name="Group 68">
              <a:extLst>
                <a:ext uri="{FF2B5EF4-FFF2-40B4-BE49-F238E27FC236}">
                  <a16:creationId xmlns:a16="http://schemas.microsoft.com/office/drawing/2014/main" id="{50153103-6266-4B6D-9642-22412B4C2E89}"/>
                </a:ext>
              </a:extLst>
            </p:cNvPr>
            <p:cNvGrpSpPr/>
            <p:nvPr/>
          </p:nvGrpSpPr>
          <p:grpSpPr>
            <a:xfrm>
              <a:off x="6953241" y="3283200"/>
              <a:ext cx="4765953" cy="1379714"/>
              <a:chOff x="6953241" y="3283200"/>
              <a:chExt cx="4765953" cy="1379714"/>
            </a:xfrm>
          </p:grpSpPr>
          <p:grpSp>
            <p:nvGrpSpPr>
              <p:cNvPr id="3089" name="Group 3088">
                <a:extLst>
                  <a:ext uri="{FF2B5EF4-FFF2-40B4-BE49-F238E27FC236}">
                    <a16:creationId xmlns:a16="http://schemas.microsoft.com/office/drawing/2014/main" id="{A80C9B89-2C13-4F20-A8B5-98E168260E0E}"/>
                  </a:ext>
                </a:extLst>
              </p:cNvPr>
              <p:cNvGrpSpPr/>
              <p:nvPr/>
            </p:nvGrpSpPr>
            <p:grpSpPr>
              <a:xfrm>
                <a:off x="6953241" y="3283200"/>
                <a:ext cx="4765953" cy="981987"/>
                <a:chOff x="6954985" y="2542448"/>
                <a:chExt cx="4765953" cy="981987"/>
              </a:xfrm>
            </p:grpSpPr>
            <p:sp>
              <p:nvSpPr>
                <p:cNvPr id="12" name="Rectangle: Rounded Corners 11">
                  <a:extLst>
                    <a:ext uri="{FF2B5EF4-FFF2-40B4-BE49-F238E27FC236}">
                      <a16:creationId xmlns:a16="http://schemas.microsoft.com/office/drawing/2014/main" id="{6C144CB7-0ACA-46F7-ABDD-B4A9F31EA9B2}"/>
                    </a:ext>
                  </a:extLst>
                </p:cNvPr>
                <p:cNvSpPr/>
                <p:nvPr/>
              </p:nvSpPr>
              <p:spPr>
                <a:xfrm>
                  <a:off x="6954985" y="297348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FFM.py</a:t>
                  </a:r>
                  <a:endParaRPr lang="fr-FR" dirty="0"/>
                </a:p>
              </p:txBody>
            </p:sp>
            <p:sp>
              <p:nvSpPr>
                <p:cNvPr id="32" name="Rectangle: Rounded Corners 31">
                  <a:extLst>
                    <a:ext uri="{FF2B5EF4-FFF2-40B4-BE49-F238E27FC236}">
                      <a16:creationId xmlns:a16="http://schemas.microsoft.com/office/drawing/2014/main" id="{A7655A73-262B-4753-B388-8D9565771D6E}"/>
                    </a:ext>
                  </a:extLst>
                </p:cNvPr>
                <p:cNvSpPr/>
                <p:nvPr/>
              </p:nvSpPr>
              <p:spPr>
                <a:xfrm>
                  <a:off x="8336108" y="254244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Line Discipline</a:t>
                  </a:r>
                  <a:endParaRPr lang="fr-FR" dirty="0"/>
                </a:p>
              </p:txBody>
            </p:sp>
            <p:cxnSp>
              <p:nvCxnSpPr>
                <p:cNvPr id="33" name="Straight Connector 32">
                  <a:extLst>
                    <a:ext uri="{FF2B5EF4-FFF2-40B4-BE49-F238E27FC236}">
                      <a16:creationId xmlns:a16="http://schemas.microsoft.com/office/drawing/2014/main" id="{ECF82F0E-A9E1-4933-BAEA-C2A3E7FFAFCB}"/>
                    </a:ext>
                  </a:extLst>
                </p:cNvPr>
                <p:cNvCxnSpPr>
                  <a:cxnSpLocks/>
                  <a:endCxn id="32" idx="1"/>
                </p:cNvCxnSpPr>
                <p:nvPr/>
              </p:nvCxnSpPr>
              <p:spPr>
                <a:xfrm flipV="1">
                  <a:off x="8174187" y="2817922"/>
                  <a:ext cx="161921" cy="292661"/>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sp>
              <p:nvSpPr>
                <p:cNvPr id="34" name="Rectangle: Rounded Corners 33">
                  <a:extLst>
                    <a:ext uri="{FF2B5EF4-FFF2-40B4-BE49-F238E27FC236}">
                      <a16:creationId xmlns:a16="http://schemas.microsoft.com/office/drawing/2014/main" id="{0E5A5163-933B-4163-B913-5DACDDB14769}"/>
                    </a:ext>
                  </a:extLst>
                </p:cNvPr>
                <p:cNvSpPr/>
                <p:nvPr/>
              </p:nvSpPr>
              <p:spPr>
                <a:xfrm>
                  <a:off x="10515593" y="297348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Courier New" panose="02070309020205020404" pitchFamily="49" charset="0"/>
                      <a:cs typeface="Courier New" panose="02070309020205020404" pitchFamily="49" charset="0"/>
                    </a:rPr>
                    <a:t>/bin/bash</a:t>
                  </a:r>
                  <a:endParaRPr lang="fr-FR" sz="1400" dirty="0">
                    <a:latin typeface="Courier New" panose="02070309020205020404" pitchFamily="49" charset="0"/>
                    <a:cs typeface="Courier New" panose="02070309020205020404" pitchFamily="49" charset="0"/>
                  </a:endParaRPr>
                </a:p>
              </p:txBody>
            </p:sp>
            <p:cxnSp>
              <p:nvCxnSpPr>
                <p:cNvPr id="35" name="Straight Connector 34">
                  <a:extLst>
                    <a:ext uri="{FF2B5EF4-FFF2-40B4-BE49-F238E27FC236}">
                      <a16:creationId xmlns:a16="http://schemas.microsoft.com/office/drawing/2014/main" id="{5BE9A495-4AB1-41C1-BD87-93811992974B}"/>
                    </a:ext>
                  </a:extLst>
                </p:cNvPr>
                <p:cNvCxnSpPr>
                  <a:cxnSpLocks/>
                  <a:stCxn id="32" idx="3"/>
                </p:cNvCxnSpPr>
                <p:nvPr/>
              </p:nvCxnSpPr>
              <p:spPr>
                <a:xfrm>
                  <a:off x="9541453" y="2817922"/>
                  <a:ext cx="206081" cy="302954"/>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sp>
              <p:nvSpPr>
                <p:cNvPr id="38" name="Rectangle: Rounded Corners 37">
                  <a:extLst>
                    <a:ext uri="{FF2B5EF4-FFF2-40B4-BE49-F238E27FC236}">
                      <a16:creationId xmlns:a16="http://schemas.microsoft.com/office/drawing/2014/main" id="{0DF755E3-BB7F-4B0D-AA36-5E096E420272}"/>
                    </a:ext>
                  </a:extLst>
                </p:cNvPr>
                <p:cNvSpPr/>
                <p:nvPr/>
              </p:nvSpPr>
              <p:spPr>
                <a:xfrm>
                  <a:off x="9747534" y="2971940"/>
                  <a:ext cx="595737"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PTY</a:t>
                  </a:r>
                  <a:endParaRPr lang="fr-FR" dirty="0"/>
                </a:p>
              </p:txBody>
            </p:sp>
            <p:cxnSp>
              <p:nvCxnSpPr>
                <p:cNvPr id="42" name="Straight Connector 41">
                  <a:extLst>
                    <a:ext uri="{FF2B5EF4-FFF2-40B4-BE49-F238E27FC236}">
                      <a16:creationId xmlns:a16="http://schemas.microsoft.com/office/drawing/2014/main" id="{FF808A00-AFD8-4EBF-B95F-9C5CC13C210E}"/>
                    </a:ext>
                  </a:extLst>
                </p:cNvPr>
                <p:cNvCxnSpPr>
                  <a:cxnSpLocks/>
                </p:cNvCxnSpPr>
                <p:nvPr/>
              </p:nvCxnSpPr>
              <p:spPr>
                <a:xfrm flipH="1" flipV="1">
                  <a:off x="10343271" y="3095014"/>
                  <a:ext cx="172322" cy="1548"/>
                </a:xfrm>
                <a:prstGeom prst="line">
                  <a:avLst/>
                </a:prstGeom>
                <a:ln>
                  <a:headEnd type="triangle"/>
                </a:ln>
              </p:spPr>
              <p:style>
                <a:lnRef idx="3">
                  <a:schemeClr val="accent3"/>
                </a:lnRef>
                <a:fillRef idx="0">
                  <a:schemeClr val="accent3"/>
                </a:fillRef>
                <a:effectRef idx="2">
                  <a:schemeClr val="accent3"/>
                </a:effectRef>
                <a:fontRef idx="minor">
                  <a:schemeClr val="tx1"/>
                </a:fontRef>
              </p:style>
            </p:cxnSp>
          </p:grpSp>
          <p:sp>
            <p:nvSpPr>
              <p:cNvPr id="89" name="Rectangle: Rounded Corners 88">
                <a:extLst>
                  <a:ext uri="{FF2B5EF4-FFF2-40B4-BE49-F238E27FC236}">
                    <a16:creationId xmlns:a16="http://schemas.microsoft.com/office/drawing/2014/main" id="{2E64F01F-600E-4762-8771-565EF8B5C68B}"/>
                  </a:ext>
                </a:extLst>
              </p:cNvPr>
              <p:cNvSpPr/>
              <p:nvPr/>
            </p:nvSpPr>
            <p:spPr>
              <a:xfrm>
                <a:off x="8334364" y="4111967"/>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Output Handler</a:t>
                </a:r>
                <a:endParaRPr lang="fr-FR" dirty="0"/>
              </a:p>
            </p:txBody>
          </p:sp>
          <p:cxnSp>
            <p:nvCxnSpPr>
              <p:cNvPr id="90" name="Straight Connector 89">
                <a:extLst>
                  <a:ext uri="{FF2B5EF4-FFF2-40B4-BE49-F238E27FC236}">
                    <a16:creationId xmlns:a16="http://schemas.microsoft.com/office/drawing/2014/main" id="{6F29309F-80A1-4838-A6E6-1E903FC24AE0}"/>
                  </a:ext>
                </a:extLst>
              </p:cNvPr>
              <p:cNvCxnSpPr>
                <a:cxnSpLocks/>
                <a:stCxn id="89" idx="1"/>
              </p:cNvCxnSpPr>
              <p:nvPr/>
            </p:nvCxnSpPr>
            <p:spPr>
              <a:xfrm flipH="1" flipV="1">
                <a:off x="8156858" y="4109621"/>
                <a:ext cx="177506" cy="277820"/>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95" name="Straight Connector 94">
              <a:extLst>
                <a:ext uri="{FF2B5EF4-FFF2-40B4-BE49-F238E27FC236}">
                  <a16:creationId xmlns:a16="http://schemas.microsoft.com/office/drawing/2014/main" id="{59A93317-1437-4870-84BA-F0264DB6661C}"/>
                </a:ext>
              </a:extLst>
            </p:cNvPr>
            <p:cNvCxnSpPr>
              <a:cxnSpLocks/>
              <a:endCxn id="89" idx="3"/>
            </p:cNvCxnSpPr>
            <p:nvPr/>
          </p:nvCxnSpPr>
          <p:spPr>
            <a:xfrm flipH="1">
              <a:off x="9539709" y="4103855"/>
              <a:ext cx="206081" cy="283586"/>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98" name="Straight Connector 97">
            <a:extLst>
              <a:ext uri="{FF2B5EF4-FFF2-40B4-BE49-F238E27FC236}">
                <a16:creationId xmlns:a16="http://schemas.microsoft.com/office/drawing/2014/main" id="{3B0871B2-5C24-41B3-A3A9-C681C10E277D}"/>
              </a:ext>
            </a:extLst>
          </p:cNvPr>
          <p:cNvCxnSpPr>
            <a:cxnSpLocks/>
          </p:cNvCxnSpPr>
          <p:nvPr/>
        </p:nvCxnSpPr>
        <p:spPr>
          <a:xfrm flipH="1" flipV="1">
            <a:off x="10327670" y="4098999"/>
            <a:ext cx="172322" cy="1548"/>
          </a:xfrm>
          <a:prstGeom prst="line">
            <a:avLst/>
          </a:prstGeom>
          <a:ln>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672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vt100.net/emu/vt500_parser.png">
            <a:extLst>
              <a:ext uri="{FF2B5EF4-FFF2-40B4-BE49-F238E27FC236}">
                <a16:creationId xmlns:a16="http://schemas.microsoft.com/office/drawing/2014/main" id="{0C560C6B-1272-4CCF-8517-1896696E9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0"/>
            <a:ext cx="9698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6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AFB7-A005-462A-8102-1B24B3C8D64E}"/>
              </a:ext>
            </a:extLst>
          </p:cNvPr>
          <p:cNvSpPr>
            <a:spLocks noGrp="1"/>
          </p:cNvSpPr>
          <p:nvPr>
            <p:ph type="title"/>
          </p:nvPr>
        </p:nvSpPr>
        <p:spPr/>
        <p:txBody>
          <a:bodyPr/>
          <a:lstStyle/>
          <a:p>
            <a:r>
              <a:rPr lang="en-US" dirty="0"/>
              <a:t>Freedom Fighting Mode (2018)</a:t>
            </a:r>
            <a:endParaRPr lang="fr-FR" dirty="0"/>
          </a:p>
        </p:txBody>
      </p:sp>
      <p:sp>
        <p:nvSpPr>
          <p:cNvPr id="21" name="Rectangle: Rounded Corners 20">
            <a:extLst>
              <a:ext uri="{FF2B5EF4-FFF2-40B4-BE49-F238E27FC236}">
                <a16:creationId xmlns:a16="http://schemas.microsoft.com/office/drawing/2014/main" id="{6DA8C2D9-8ED5-43F0-AB00-A0D116CAE184}"/>
              </a:ext>
            </a:extLst>
          </p:cNvPr>
          <p:cNvSpPr/>
          <p:nvPr/>
        </p:nvSpPr>
        <p:spPr>
          <a:xfrm>
            <a:off x="1932709" y="3860040"/>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FFM.py</a:t>
            </a:r>
            <a:endParaRPr lang="fr-FR" dirty="0"/>
          </a:p>
        </p:txBody>
      </p:sp>
      <p:sp>
        <p:nvSpPr>
          <p:cNvPr id="22" name="Rectangle: Rounded Corners 21">
            <a:extLst>
              <a:ext uri="{FF2B5EF4-FFF2-40B4-BE49-F238E27FC236}">
                <a16:creationId xmlns:a16="http://schemas.microsoft.com/office/drawing/2014/main" id="{BF6A6F3F-88A9-4AF7-BB6E-284AC147AC38}"/>
              </a:ext>
            </a:extLst>
          </p:cNvPr>
          <p:cNvSpPr/>
          <p:nvPr/>
        </p:nvSpPr>
        <p:spPr>
          <a:xfrm>
            <a:off x="3313832" y="3429000"/>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Line Discipline</a:t>
            </a:r>
            <a:endParaRPr lang="fr-FR" dirty="0"/>
          </a:p>
        </p:txBody>
      </p:sp>
      <p:cxnSp>
        <p:nvCxnSpPr>
          <p:cNvPr id="23" name="Straight Connector 22">
            <a:extLst>
              <a:ext uri="{FF2B5EF4-FFF2-40B4-BE49-F238E27FC236}">
                <a16:creationId xmlns:a16="http://schemas.microsoft.com/office/drawing/2014/main" id="{1A003C92-D33A-4843-8151-4EE9B357ADBB}"/>
              </a:ext>
            </a:extLst>
          </p:cNvPr>
          <p:cNvCxnSpPr>
            <a:cxnSpLocks/>
            <a:endCxn id="22" idx="1"/>
          </p:cNvCxnSpPr>
          <p:nvPr/>
        </p:nvCxnSpPr>
        <p:spPr>
          <a:xfrm flipV="1">
            <a:off x="3151911" y="3704474"/>
            <a:ext cx="161921" cy="292661"/>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sp>
        <p:nvSpPr>
          <p:cNvPr id="24" name="Rectangle: Rounded Corners 23">
            <a:extLst>
              <a:ext uri="{FF2B5EF4-FFF2-40B4-BE49-F238E27FC236}">
                <a16:creationId xmlns:a16="http://schemas.microsoft.com/office/drawing/2014/main" id="{437B557E-8652-4755-9A1D-5AD6A28D6484}"/>
              </a:ext>
            </a:extLst>
          </p:cNvPr>
          <p:cNvSpPr/>
          <p:nvPr/>
        </p:nvSpPr>
        <p:spPr>
          <a:xfrm>
            <a:off x="5493317" y="3860040"/>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Courier New" panose="02070309020205020404" pitchFamily="49" charset="0"/>
                <a:cs typeface="Courier New" panose="02070309020205020404" pitchFamily="49" charset="0"/>
              </a:rPr>
              <a:t>/bin/bash</a:t>
            </a:r>
            <a:endParaRPr lang="fr-FR" sz="1400" dirty="0">
              <a:latin typeface="Courier New" panose="02070309020205020404" pitchFamily="49" charset="0"/>
              <a:cs typeface="Courier New" panose="02070309020205020404" pitchFamily="49" charset="0"/>
            </a:endParaRPr>
          </a:p>
        </p:txBody>
      </p:sp>
      <p:cxnSp>
        <p:nvCxnSpPr>
          <p:cNvPr id="25" name="Straight Connector 24">
            <a:extLst>
              <a:ext uri="{FF2B5EF4-FFF2-40B4-BE49-F238E27FC236}">
                <a16:creationId xmlns:a16="http://schemas.microsoft.com/office/drawing/2014/main" id="{750D6D5C-6D11-405B-AAE7-04E2CA392739}"/>
              </a:ext>
            </a:extLst>
          </p:cNvPr>
          <p:cNvCxnSpPr>
            <a:cxnSpLocks/>
            <a:stCxn id="22" idx="3"/>
          </p:cNvCxnSpPr>
          <p:nvPr/>
        </p:nvCxnSpPr>
        <p:spPr>
          <a:xfrm>
            <a:off x="4519177" y="3704474"/>
            <a:ext cx="206081" cy="302954"/>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sp>
        <p:nvSpPr>
          <p:cNvPr id="26" name="Rectangle: Rounded Corners 25">
            <a:extLst>
              <a:ext uri="{FF2B5EF4-FFF2-40B4-BE49-F238E27FC236}">
                <a16:creationId xmlns:a16="http://schemas.microsoft.com/office/drawing/2014/main" id="{A8B4723D-42D9-49BF-A572-44623E84E3B0}"/>
              </a:ext>
            </a:extLst>
          </p:cNvPr>
          <p:cNvSpPr/>
          <p:nvPr/>
        </p:nvSpPr>
        <p:spPr>
          <a:xfrm>
            <a:off x="4725258" y="3858492"/>
            <a:ext cx="595737"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PTY</a:t>
            </a:r>
            <a:endParaRPr lang="fr-FR" dirty="0"/>
          </a:p>
        </p:txBody>
      </p:sp>
      <p:cxnSp>
        <p:nvCxnSpPr>
          <p:cNvPr id="27" name="Straight Connector 26">
            <a:extLst>
              <a:ext uri="{FF2B5EF4-FFF2-40B4-BE49-F238E27FC236}">
                <a16:creationId xmlns:a16="http://schemas.microsoft.com/office/drawing/2014/main" id="{59BC2E9C-EB4A-4878-BB07-A323F0ED9808}"/>
              </a:ext>
            </a:extLst>
          </p:cNvPr>
          <p:cNvCxnSpPr>
            <a:cxnSpLocks/>
          </p:cNvCxnSpPr>
          <p:nvPr/>
        </p:nvCxnSpPr>
        <p:spPr>
          <a:xfrm flipH="1" flipV="1">
            <a:off x="5320995" y="3981566"/>
            <a:ext cx="172322" cy="1548"/>
          </a:xfrm>
          <a:prstGeom prst="line">
            <a:avLst/>
          </a:prstGeom>
          <a:ln>
            <a:headEnd type="triangle"/>
          </a:ln>
        </p:spPr>
        <p:style>
          <a:lnRef idx="3">
            <a:schemeClr val="accent3"/>
          </a:lnRef>
          <a:fillRef idx="0">
            <a:schemeClr val="accent3"/>
          </a:fillRef>
          <a:effectRef idx="2">
            <a:schemeClr val="accent3"/>
          </a:effectRef>
          <a:fontRef idx="minor">
            <a:schemeClr val="tx1"/>
          </a:fontRef>
        </p:style>
      </p:cxnSp>
      <p:sp>
        <p:nvSpPr>
          <p:cNvPr id="19" name="Rectangle: Rounded Corners 18">
            <a:extLst>
              <a:ext uri="{FF2B5EF4-FFF2-40B4-BE49-F238E27FC236}">
                <a16:creationId xmlns:a16="http://schemas.microsoft.com/office/drawing/2014/main" id="{FE179645-87A6-4AEA-98EC-A801435F8DCD}"/>
              </a:ext>
            </a:extLst>
          </p:cNvPr>
          <p:cNvSpPr/>
          <p:nvPr/>
        </p:nvSpPr>
        <p:spPr>
          <a:xfrm>
            <a:off x="3313832" y="4257767"/>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Output Handler</a:t>
            </a:r>
            <a:endParaRPr lang="fr-FR" dirty="0"/>
          </a:p>
        </p:txBody>
      </p:sp>
      <p:cxnSp>
        <p:nvCxnSpPr>
          <p:cNvPr id="20" name="Straight Connector 19">
            <a:extLst>
              <a:ext uri="{FF2B5EF4-FFF2-40B4-BE49-F238E27FC236}">
                <a16:creationId xmlns:a16="http://schemas.microsoft.com/office/drawing/2014/main" id="{208DD499-7613-45AC-8C9F-59C15CF2DB31}"/>
              </a:ext>
            </a:extLst>
          </p:cNvPr>
          <p:cNvCxnSpPr>
            <a:cxnSpLocks/>
            <a:stCxn id="19" idx="1"/>
          </p:cNvCxnSpPr>
          <p:nvPr/>
        </p:nvCxnSpPr>
        <p:spPr>
          <a:xfrm flipH="1" flipV="1">
            <a:off x="3136326" y="4255421"/>
            <a:ext cx="177506" cy="277820"/>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35597D1F-B5BA-4CD6-AA90-B36B13E6E14B}"/>
              </a:ext>
            </a:extLst>
          </p:cNvPr>
          <p:cNvCxnSpPr>
            <a:cxnSpLocks/>
            <a:endCxn id="19" idx="3"/>
          </p:cNvCxnSpPr>
          <p:nvPr/>
        </p:nvCxnSpPr>
        <p:spPr>
          <a:xfrm flipH="1">
            <a:off x="4519177" y="4249655"/>
            <a:ext cx="206081" cy="283586"/>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37" name="Group 36">
            <a:extLst>
              <a:ext uri="{FF2B5EF4-FFF2-40B4-BE49-F238E27FC236}">
                <a16:creationId xmlns:a16="http://schemas.microsoft.com/office/drawing/2014/main" id="{9CB585B7-466D-4107-A24D-014C1435DFF3}"/>
              </a:ext>
            </a:extLst>
          </p:cNvPr>
          <p:cNvGrpSpPr/>
          <p:nvPr/>
        </p:nvGrpSpPr>
        <p:grpSpPr>
          <a:xfrm>
            <a:off x="4519177" y="1707755"/>
            <a:ext cx="3476180" cy="2150737"/>
            <a:chOff x="4519177" y="1707755"/>
            <a:chExt cx="3476180" cy="2150737"/>
          </a:xfrm>
        </p:grpSpPr>
        <p:sp>
          <p:nvSpPr>
            <p:cNvPr id="28" name="Rectangle: Rounded Corners 27">
              <a:extLst>
                <a:ext uri="{FF2B5EF4-FFF2-40B4-BE49-F238E27FC236}">
                  <a16:creationId xmlns:a16="http://schemas.microsoft.com/office/drawing/2014/main" id="{D3A257FD-5B08-46B8-ADAB-4632803E2431}"/>
                </a:ext>
              </a:extLst>
            </p:cNvPr>
            <p:cNvSpPr/>
            <p:nvPr/>
          </p:nvSpPr>
          <p:spPr>
            <a:xfrm>
              <a:off x="6207266" y="1707755"/>
              <a:ext cx="1788091" cy="883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!command</a:t>
              </a:r>
            </a:p>
            <a:p>
              <a:pPr algn="ctr"/>
              <a:r>
                <a:rPr lang="en-US" dirty="0"/>
                <a:t>Rewrite the command line</a:t>
              </a:r>
              <a:endParaRPr lang="fr-FR" dirty="0"/>
            </a:p>
          </p:txBody>
        </p:sp>
        <p:cxnSp>
          <p:nvCxnSpPr>
            <p:cNvPr id="30" name="Straight Connector 29">
              <a:extLst>
                <a:ext uri="{FF2B5EF4-FFF2-40B4-BE49-F238E27FC236}">
                  <a16:creationId xmlns:a16="http://schemas.microsoft.com/office/drawing/2014/main" id="{17ABB756-82CF-4C62-AD07-83F9CB626B7C}"/>
                </a:ext>
              </a:extLst>
            </p:cNvPr>
            <p:cNvCxnSpPr>
              <a:cxnSpLocks/>
              <a:stCxn id="22" idx="3"/>
              <a:endCxn id="28" idx="1"/>
            </p:cNvCxnSpPr>
            <p:nvPr/>
          </p:nvCxnSpPr>
          <p:spPr>
            <a:xfrm flipV="1">
              <a:off x="4519177" y="2149278"/>
              <a:ext cx="1688089" cy="1555196"/>
            </a:xfrm>
            <a:prstGeom prst="line">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Straight Connector 32">
              <a:extLst>
                <a:ext uri="{FF2B5EF4-FFF2-40B4-BE49-F238E27FC236}">
                  <a16:creationId xmlns:a16="http://schemas.microsoft.com/office/drawing/2014/main" id="{E7C5AA50-A7DC-4FA1-980F-5B979A61E631}"/>
                </a:ext>
              </a:extLst>
            </p:cNvPr>
            <p:cNvCxnSpPr>
              <a:cxnSpLocks/>
              <a:endCxn id="26" idx="0"/>
            </p:cNvCxnSpPr>
            <p:nvPr/>
          </p:nvCxnSpPr>
          <p:spPr>
            <a:xfrm flipH="1">
              <a:off x="5023127" y="2607867"/>
              <a:ext cx="1384600" cy="1250625"/>
            </a:xfrm>
            <a:prstGeom prst="line">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grpSp>
      <p:sp>
        <p:nvSpPr>
          <p:cNvPr id="42" name="Rectangle: Rounded Corners 41">
            <a:extLst>
              <a:ext uri="{FF2B5EF4-FFF2-40B4-BE49-F238E27FC236}">
                <a16:creationId xmlns:a16="http://schemas.microsoft.com/office/drawing/2014/main" id="{FBEC9F1F-05DA-4F95-8ADA-412ED4161319}"/>
              </a:ext>
            </a:extLst>
          </p:cNvPr>
          <p:cNvSpPr/>
          <p:nvPr/>
        </p:nvSpPr>
        <p:spPr>
          <a:xfrm>
            <a:off x="6207265" y="5680228"/>
            <a:ext cx="1788091" cy="63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React to the output</a:t>
            </a:r>
            <a:endParaRPr lang="fr-FR" dirty="0"/>
          </a:p>
        </p:txBody>
      </p:sp>
      <p:cxnSp>
        <p:nvCxnSpPr>
          <p:cNvPr id="43" name="Straight Connector 42">
            <a:extLst>
              <a:ext uri="{FF2B5EF4-FFF2-40B4-BE49-F238E27FC236}">
                <a16:creationId xmlns:a16="http://schemas.microsoft.com/office/drawing/2014/main" id="{173EF476-74AE-4721-A4EA-1AD833C42A96}"/>
              </a:ext>
            </a:extLst>
          </p:cNvPr>
          <p:cNvCxnSpPr>
            <a:cxnSpLocks/>
            <a:stCxn id="26" idx="2"/>
          </p:cNvCxnSpPr>
          <p:nvPr/>
        </p:nvCxnSpPr>
        <p:spPr>
          <a:xfrm>
            <a:off x="5023127" y="4409439"/>
            <a:ext cx="1788091" cy="1250625"/>
          </a:xfrm>
          <a:prstGeom prst="line">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Connector 46">
            <a:extLst>
              <a:ext uri="{FF2B5EF4-FFF2-40B4-BE49-F238E27FC236}">
                <a16:creationId xmlns:a16="http://schemas.microsoft.com/office/drawing/2014/main" id="{9C40B7FB-D6BD-4715-B117-BC5DB49ADC8C}"/>
              </a:ext>
            </a:extLst>
          </p:cNvPr>
          <p:cNvCxnSpPr>
            <a:cxnSpLocks/>
          </p:cNvCxnSpPr>
          <p:nvPr/>
        </p:nvCxnSpPr>
        <p:spPr>
          <a:xfrm flipH="1" flipV="1">
            <a:off x="4519177" y="4687259"/>
            <a:ext cx="1688088" cy="1138809"/>
          </a:xfrm>
          <a:prstGeom prst="line">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58" name="Straight Connector 57">
            <a:extLst>
              <a:ext uri="{FF2B5EF4-FFF2-40B4-BE49-F238E27FC236}">
                <a16:creationId xmlns:a16="http://schemas.microsoft.com/office/drawing/2014/main" id="{474A0A8D-5E95-46C8-BC6A-9B987A670A6F}"/>
              </a:ext>
            </a:extLst>
          </p:cNvPr>
          <p:cNvCxnSpPr>
            <a:cxnSpLocks/>
          </p:cNvCxnSpPr>
          <p:nvPr/>
        </p:nvCxnSpPr>
        <p:spPr>
          <a:xfrm flipH="1" flipV="1">
            <a:off x="5315381" y="4284817"/>
            <a:ext cx="172322" cy="1548"/>
          </a:xfrm>
          <a:prstGeom prst="line">
            <a:avLst/>
          </a:prstGeom>
          <a:ln>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485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xit" presetSubtype="0" fill="hold"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1219-FB34-417F-AB24-8BD36E266428}"/>
              </a:ext>
            </a:extLst>
          </p:cNvPr>
          <p:cNvSpPr>
            <a:spLocks noGrp="1"/>
          </p:cNvSpPr>
          <p:nvPr>
            <p:ph type="title"/>
          </p:nvPr>
        </p:nvSpPr>
        <p:spPr/>
        <p:txBody>
          <a:bodyPr/>
          <a:lstStyle/>
          <a:p>
            <a:r>
              <a:rPr lang="en-US" dirty="0"/>
              <a:t>Commands</a:t>
            </a:r>
            <a:endParaRPr lang="fr-FR" dirty="0"/>
          </a:p>
        </p:txBody>
      </p:sp>
      <p:sp>
        <p:nvSpPr>
          <p:cNvPr id="3" name="Content Placeholder 2">
            <a:extLst>
              <a:ext uri="{FF2B5EF4-FFF2-40B4-BE49-F238E27FC236}">
                <a16:creationId xmlns:a16="http://schemas.microsoft.com/office/drawing/2014/main" id="{5E551DC0-C920-48A9-99D1-91CF78FFA06F}"/>
              </a:ext>
            </a:extLst>
          </p:cNvPr>
          <p:cNvSpPr>
            <a:spLocks noGrp="1"/>
          </p:cNvSpPr>
          <p:nvPr>
            <p:ph idx="1"/>
          </p:nvPr>
        </p:nvSpPr>
        <p:spPr/>
        <p:txBody>
          <a:bodyPr/>
          <a:lstStyle/>
          <a:p>
            <a:r>
              <a:rPr lang="en-US" sz="2400" dirty="0"/>
              <a:t>Available</a:t>
            </a:r>
            <a:endParaRPr lang="en-US" sz="2400" dirty="0">
              <a:latin typeface="Courier New" panose="02070309020205020404" pitchFamily="49" charset="0"/>
              <a:cs typeface="Courier New" panose="02070309020205020404" pitchFamily="49" charset="0"/>
            </a:endParaRPr>
          </a:p>
          <a:p>
            <a:pPr lvl="1"/>
            <a:r>
              <a:rPr lang="en-US" sz="2000" dirty="0">
                <a:latin typeface="Courier New" panose="02070309020205020404" pitchFamily="49" charset="0"/>
                <a:cs typeface="Courier New" panose="02070309020205020404" pitchFamily="49" charset="0"/>
              </a:rPr>
              <a:t>!list</a:t>
            </a:r>
          </a:p>
          <a:p>
            <a:pPr lvl="1"/>
            <a:r>
              <a:rPr lang="en-US" sz="2000" dirty="0">
                <a:latin typeface="Courier New" panose="02070309020205020404" pitchFamily="49" charset="0"/>
                <a:cs typeface="Courier New" panose="02070309020205020404" pitchFamily="49" charset="0"/>
              </a:rPr>
              <a:t>!upload</a:t>
            </a:r>
            <a:r>
              <a:rPr lang="en-US" dirty="0"/>
              <a:t> / </a:t>
            </a:r>
            <a:r>
              <a:rPr lang="en-US" sz="2000" dirty="0">
                <a:latin typeface="Courier New" panose="02070309020205020404" pitchFamily="49" charset="0"/>
                <a:cs typeface="Courier New" panose="02070309020205020404" pitchFamily="49" charset="0"/>
              </a:rPr>
              <a:t>!download</a:t>
            </a: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py</a:t>
            </a:r>
            <a:r>
              <a:rPr lang="en-US" sz="2000" dirty="0">
                <a:latin typeface="Courier New" panose="02070309020205020404" pitchFamily="49" charset="0"/>
                <a:cs typeface="Courier New" panose="02070309020205020404" pitchFamily="49" charset="0"/>
                <a:sym typeface="Wingdings" panose="05000000000000000000" pitchFamily="2" charset="2"/>
              </a:rPr>
              <a:t> </a:t>
            </a:r>
          </a:p>
          <a:p>
            <a:pPr lvl="2"/>
            <a:r>
              <a:rPr lang="en-US" sz="1600" dirty="0"/>
              <a:t>See </a:t>
            </a:r>
            <a:r>
              <a:rPr lang="en-US" sz="1600" dirty="0">
                <a:hlinkClick r:id="rId3"/>
              </a:rPr>
              <a:t>https://github.com/JusticeRage/freedomfighting</a:t>
            </a:r>
            <a:r>
              <a:rPr lang="en-US" sz="1600" dirty="0"/>
              <a:t> for useful scripts.</a:t>
            </a:r>
          </a:p>
          <a:p>
            <a:pPr lvl="2"/>
            <a:r>
              <a:rPr lang="en-US" sz="1600" dirty="0"/>
              <a:t>In particular, </a:t>
            </a:r>
            <a:r>
              <a:rPr lang="en-US" sz="1400" dirty="0">
                <a:latin typeface="Courier New" panose="02070309020205020404" pitchFamily="49" charset="0"/>
                <a:cs typeface="Courier New" panose="02070309020205020404" pitchFamily="49" charset="0"/>
              </a:rPr>
              <a:t>nojail.py</a:t>
            </a:r>
            <a:r>
              <a:rPr lang="en-US" sz="1600" dirty="0"/>
              <a:t> (short talk at </a:t>
            </a:r>
            <a:r>
              <a:rPr lang="en-US" sz="1600" dirty="0">
                <a:hlinkClick r:id="rId4"/>
              </a:rPr>
              <a:t>SSTIC 2017</a:t>
            </a:r>
            <a:r>
              <a:rPr lang="en-US" sz="1600" dirty="0"/>
              <a:t>)</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os</a:t>
            </a:r>
            <a:endParaRPr lang="en-US" dirty="0">
              <a:latin typeface="Courier New" panose="02070309020205020404" pitchFamily="49" charset="0"/>
              <a:cs typeface="Courier New" panose="02070309020205020404" pitchFamily="49" charset="0"/>
            </a:endParaRP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pty</a:t>
            </a:r>
            <a:endParaRPr lang="en-US" sz="2000" dirty="0">
              <a:latin typeface="Courier New" panose="02070309020205020404" pitchFamily="49" charset="0"/>
              <a:cs typeface="Courier New" panose="02070309020205020404" pitchFamily="49" charset="0"/>
            </a:endParaRPr>
          </a:p>
          <a:p>
            <a:pPr lvl="1"/>
            <a:endParaRPr lang="en-US" sz="2000" dirty="0">
              <a:latin typeface="Courier New" panose="02070309020205020404" pitchFamily="49" charset="0"/>
              <a:cs typeface="Courier New" panose="02070309020205020404" pitchFamily="49" charset="0"/>
            </a:endParaRPr>
          </a:p>
          <a:p>
            <a:r>
              <a:rPr lang="en-US" sz="2400" dirty="0"/>
              <a:t>Things I’d like to have</a:t>
            </a: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sh</a:t>
            </a:r>
            <a:endParaRPr lang="en-US" sz="2000" dirty="0">
              <a:latin typeface="Courier New" panose="02070309020205020404" pitchFamily="49" charset="0"/>
              <a:cs typeface="Courier New" panose="02070309020205020404" pitchFamily="49" charset="0"/>
            </a:endParaRP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netelf</a:t>
            </a:r>
            <a:endParaRPr lang="en-US" sz="2000" dirty="0">
              <a:latin typeface="Courier New" panose="02070309020205020404" pitchFamily="49" charset="0"/>
              <a:cs typeface="Courier New" panose="02070309020205020404" pitchFamily="49" charset="0"/>
            </a:endParaRPr>
          </a:p>
          <a:p>
            <a:pPr lvl="1"/>
            <a:endParaRPr lang="fr-FR" sz="2000"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172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AEB6E6-198C-4472-BD29-3B093A25025C}"/>
              </a:ext>
            </a:extLst>
          </p:cNvPr>
          <p:cNvSpPr txBox="1"/>
          <p:nvPr/>
        </p:nvSpPr>
        <p:spPr>
          <a:xfrm>
            <a:off x="554181" y="251207"/>
            <a:ext cx="11374582" cy="6355586"/>
          </a:xfrm>
          <a:prstGeom prst="rect">
            <a:avLst/>
          </a:prstGeom>
          <a:noFill/>
        </p:spPr>
        <p:txBody>
          <a:bodyPr wrap="square" rtlCol="0">
            <a:spAutoFit/>
          </a:bodyPr>
          <a:lstStyle/>
          <a:p>
            <a:r>
              <a:rPr lang="en-US" sz="1100" b="1" dirty="0">
                <a:solidFill>
                  <a:srgbClr val="FF6600"/>
                </a:solidFill>
                <a:highlight>
                  <a:srgbClr val="000000"/>
                </a:highlight>
                <a:latin typeface="Courier New" panose="02070309020205020404" pitchFamily="49" charset="0"/>
              </a:rPr>
              <a:t>from</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model</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driver</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input_api</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import</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en-US" sz="1100" b="1" dirty="0">
                <a:solidFill>
                  <a:srgbClr val="FF6600"/>
                </a:solidFill>
                <a:highlight>
                  <a:srgbClr val="000000"/>
                </a:highlight>
                <a:latin typeface="Courier New" panose="02070309020205020404" pitchFamily="49" charset="0"/>
              </a:rPr>
              <a:t>from</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model</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plugin</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command</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import</a:t>
            </a:r>
            <a:r>
              <a:rPr lang="en-US" sz="1100" dirty="0">
                <a:solidFill>
                  <a:srgbClr val="FFFFFF"/>
                </a:solidFill>
                <a:highlight>
                  <a:srgbClr val="000000"/>
                </a:highlight>
                <a:latin typeface="Courier New" panose="02070309020205020404" pitchFamily="49" charset="0"/>
              </a:rPr>
              <a:t> Command</a:t>
            </a:r>
          </a:p>
          <a:p>
            <a:r>
              <a:rPr lang="en-US" sz="1100" b="1" dirty="0">
                <a:solidFill>
                  <a:srgbClr val="FF6600"/>
                </a:solidFill>
                <a:highlight>
                  <a:srgbClr val="000000"/>
                </a:highlight>
                <a:latin typeface="Courier New" panose="02070309020205020404" pitchFamily="49" charset="0"/>
              </a:rPr>
              <a:t>from</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commands</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command_manager</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import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register_plugin</a:t>
            </a:r>
            <a:endParaRPr lang="en-US" sz="1100" dirty="0">
              <a:solidFill>
                <a:srgbClr val="FFFFFF"/>
              </a:solidFill>
              <a:highlight>
                <a:srgbClr val="000000"/>
              </a:highlight>
              <a:latin typeface="Courier New" panose="02070309020205020404" pitchFamily="49" charset="0"/>
            </a:endParaRPr>
          </a:p>
          <a:p>
            <a:r>
              <a:rPr lang="fr-FR" sz="1100" b="1" dirty="0">
                <a:solidFill>
                  <a:srgbClr val="FF6600"/>
                </a:solidFill>
                <a:highlight>
                  <a:srgbClr val="000000"/>
                </a:highlight>
                <a:latin typeface="Courier New" panose="02070309020205020404" pitchFamily="49" charset="0"/>
              </a:rPr>
              <a:t>import</a:t>
            </a:r>
            <a:r>
              <a:rPr lang="fr-FR" sz="1100" dirty="0">
                <a:solidFill>
                  <a:srgbClr val="FFFFFF"/>
                </a:solidFill>
                <a:highlight>
                  <a:srgbClr val="000000"/>
                </a:highlight>
                <a:latin typeface="Courier New" panose="02070309020205020404" pitchFamily="49" charset="0"/>
              </a:rPr>
              <a:t> os</a:t>
            </a:r>
          </a:p>
          <a:p>
            <a:endParaRPr lang="fr-FR"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b="1" dirty="0">
                <a:solidFill>
                  <a:srgbClr val="FF6600"/>
                </a:solidFill>
                <a:highlight>
                  <a:srgbClr val="000000"/>
                </a:highlight>
                <a:latin typeface="Courier New" panose="02070309020205020404" pitchFamily="49" charset="0"/>
              </a:rPr>
              <a:t>class</a:t>
            </a:r>
            <a:r>
              <a:rPr lang="fr-FR" sz="1100" dirty="0">
                <a:solidFill>
                  <a:srgbClr val="FFFFFF"/>
                </a:solidFill>
                <a:highlight>
                  <a:srgbClr val="000000"/>
                </a:highlight>
                <a:latin typeface="Courier New" panose="02070309020205020404" pitchFamily="49" charset="0"/>
              </a:rPr>
              <a:t> </a:t>
            </a:r>
            <a:r>
              <a:rPr lang="fr-FR" sz="1100" b="1" dirty="0" err="1">
                <a:solidFill>
                  <a:srgbClr val="FFFFFF"/>
                </a:solidFill>
                <a:highlight>
                  <a:srgbClr val="000000"/>
                </a:highlight>
                <a:latin typeface="Courier New" panose="02070309020205020404" pitchFamily="49" charset="0"/>
              </a:rPr>
              <a:t>RunPyScript</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Command</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a:solidFill>
                  <a:srgbClr val="FF00FF"/>
                </a:solidFill>
                <a:highlight>
                  <a:srgbClr val="000000"/>
                </a:highlight>
                <a:latin typeface="Courier New" panose="02070309020205020404" pitchFamily="49" charset="0"/>
              </a:rPr>
              <a:t>__init__</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self</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 </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args</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 </a:t>
            </a:r>
            <a:r>
              <a:rPr lang="fr-FR" sz="1100" b="1" dirty="0">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kwargs</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a:solidFill>
                  <a:srgbClr val="FF6600"/>
                </a:solidFill>
                <a:highlight>
                  <a:srgbClr val="000000"/>
                </a:highlight>
                <a:latin typeface="Courier New" panose="02070309020205020404" pitchFamily="49" charset="0"/>
              </a:rPr>
              <a:t>if</a:t>
            </a:r>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len</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args</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 </a:t>
            </a:r>
            <a:r>
              <a:rPr lang="fr-FR" sz="1100" b="1" dirty="0">
                <a:solidFill>
                  <a:srgbClr val="FFCC00"/>
                </a:solidFill>
                <a:highlight>
                  <a:srgbClr val="000000"/>
                </a:highlight>
                <a:latin typeface="Courier New" panose="02070309020205020404" pitchFamily="49" charset="0"/>
              </a:rPr>
              <a:t>&lt;</a:t>
            </a:r>
            <a:r>
              <a:rPr lang="fr-FR" sz="1100" dirty="0">
                <a:solidFill>
                  <a:srgbClr val="FFFFFF"/>
                </a:solidFill>
                <a:highlight>
                  <a:srgbClr val="000000"/>
                </a:highlight>
                <a:latin typeface="Courier New" panose="02070309020205020404" pitchFamily="49" charset="0"/>
              </a:rPr>
              <a:t> </a:t>
            </a:r>
            <a:r>
              <a:rPr lang="fr-FR" sz="1100" dirty="0">
                <a:solidFill>
                  <a:srgbClr val="99CC99"/>
                </a:solidFill>
                <a:highlight>
                  <a:srgbClr val="000000"/>
                </a:highlight>
                <a:latin typeface="Courier New" panose="02070309020205020404" pitchFamily="49" charset="0"/>
              </a:rPr>
              <a:t>2</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raise</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RuntimeError</a:t>
            </a:r>
            <a:r>
              <a:rPr lang="en-US" sz="1100" b="1" dirty="0">
                <a:solidFill>
                  <a:srgbClr val="FFCC00"/>
                </a:solidFill>
                <a:highlight>
                  <a:srgbClr val="000000"/>
                </a:highlight>
                <a:latin typeface="Courier New" panose="02070309020205020404" pitchFamily="49" charset="0"/>
              </a:rPr>
              <a:t>(</a:t>
            </a:r>
            <a:r>
              <a:rPr lang="en-US" sz="1100" dirty="0">
                <a:solidFill>
                  <a:srgbClr val="66FF00"/>
                </a:solidFill>
                <a:highlight>
                  <a:srgbClr val="000000"/>
                </a:highlight>
                <a:latin typeface="Courier New" panose="02070309020205020404" pitchFamily="49" charset="0"/>
              </a:rPr>
              <a:t>"Received %d argument(s), expected 2."</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len</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args</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self</a:t>
            </a:r>
            <a:r>
              <a:rPr lang="fr-FR" sz="1100" b="1" dirty="0" err="1">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script</a:t>
            </a:r>
            <a:r>
              <a:rPr lang="fr-FR" sz="1100" dirty="0">
                <a:solidFill>
                  <a:srgbClr val="FFFFFF"/>
                </a:solidFill>
                <a:highlight>
                  <a:srgbClr val="000000"/>
                </a:highlight>
                <a:latin typeface="Courier New" panose="02070309020205020404" pitchFamily="49" charset="0"/>
              </a:rPr>
              <a:t> </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os</a:t>
            </a:r>
            <a:r>
              <a:rPr lang="fr-FR" sz="1100" b="1" dirty="0" err="1">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path</a:t>
            </a:r>
            <a:r>
              <a:rPr lang="fr-FR" sz="1100" b="1" dirty="0" err="1">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expanduser</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args</a:t>
            </a:r>
            <a:r>
              <a:rPr lang="fr-FR" sz="1100" b="1" dirty="0">
                <a:solidFill>
                  <a:srgbClr val="FFCC00"/>
                </a:solidFill>
                <a:highlight>
                  <a:srgbClr val="000000"/>
                </a:highlight>
                <a:latin typeface="Courier New" panose="02070309020205020404" pitchFamily="49" charset="0"/>
              </a:rPr>
              <a:t>[</a:t>
            </a:r>
            <a:r>
              <a:rPr lang="fr-FR" sz="1100" dirty="0">
                <a:solidFill>
                  <a:srgbClr val="99CC99"/>
                </a:solidFill>
                <a:highlight>
                  <a:srgbClr val="000000"/>
                </a:highlight>
                <a:latin typeface="Courier New" panose="02070309020205020404" pitchFamily="49" charset="0"/>
              </a:rPr>
              <a:t>1</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if</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not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os</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path</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exists</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self</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script</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raise</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RuntimeError</a:t>
            </a:r>
            <a:r>
              <a:rPr lang="en-US" sz="1100" b="1" dirty="0">
                <a:solidFill>
                  <a:srgbClr val="FFCC00"/>
                </a:solidFill>
                <a:highlight>
                  <a:srgbClr val="000000"/>
                </a:highlight>
                <a:latin typeface="Courier New" panose="02070309020205020404" pitchFamily="49" charset="0"/>
              </a:rPr>
              <a:t>(</a:t>
            </a:r>
            <a:r>
              <a:rPr lang="en-US" sz="1100" dirty="0">
                <a:solidFill>
                  <a:srgbClr val="66FF00"/>
                </a:solidFill>
                <a:highlight>
                  <a:srgbClr val="000000"/>
                </a:highlight>
                <a:latin typeface="Courier New" panose="02070309020205020404" pitchFamily="49" charset="0"/>
              </a:rPr>
              <a:t>"%s not found!"</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self</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script</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self</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script_args</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a:solidFill>
                  <a:srgbClr val="66FF00"/>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join</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args</a:t>
            </a:r>
            <a:r>
              <a:rPr lang="en-US" sz="1100" b="1" dirty="0">
                <a:solidFill>
                  <a:srgbClr val="FFCC00"/>
                </a:solidFill>
                <a:highlight>
                  <a:srgbClr val="000000"/>
                </a:highlight>
                <a:latin typeface="Courier New" panose="02070309020205020404" pitchFamily="49" charset="0"/>
              </a:rPr>
              <a:t>[</a:t>
            </a:r>
            <a:r>
              <a:rPr lang="en-US" sz="1100" dirty="0">
                <a:solidFill>
                  <a:srgbClr val="99CC99"/>
                </a:solidFill>
                <a:highlight>
                  <a:srgbClr val="000000"/>
                </a:highlight>
                <a:latin typeface="Courier New" panose="02070309020205020404" pitchFamily="49" charset="0"/>
              </a:rPr>
              <a:t>2</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if</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len</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args</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&gt;</a:t>
            </a:r>
            <a:r>
              <a:rPr lang="en-US" sz="1100" dirty="0">
                <a:solidFill>
                  <a:srgbClr val="FFFFFF"/>
                </a:solidFill>
                <a:highlight>
                  <a:srgbClr val="000000"/>
                </a:highlight>
                <a:latin typeface="Courier New" panose="02070309020205020404" pitchFamily="49" charset="0"/>
              </a:rPr>
              <a:t> </a:t>
            </a:r>
            <a:r>
              <a:rPr lang="en-US" sz="1100" dirty="0">
                <a:solidFill>
                  <a:srgbClr val="99CC99"/>
                </a:solidFill>
                <a:highlight>
                  <a:srgbClr val="000000"/>
                </a:highlight>
                <a:latin typeface="Courier New" panose="02070309020205020404" pitchFamily="49" charset="0"/>
              </a:rPr>
              <a:t>2</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else</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None</a:t>
            </a:r>
            <a:endParaRPr lang="en-US"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staticmethod</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err="1">
                <a:solidFill>
                  <a:srgbClr val="FF00FF"/>
                </a:solidFill>
                <a:highlight>
                  <a:srgbClr val="000000"/>
                </a:highlight>
                <a:latin typeface="Courier New" panose="02070309020205020404" pitchFamily="49" charset="0"/>
              </a:rPr>
              <a:t>regexp</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a:solidFill>
                  <a:srgbClr val="FF6600"/>
                </a:solidFill>
                <a:highlight>
                  <a:srgbClr val="000000"/>
                </a:highlight>
                <a:latin typeface="Courier New" panose="02070309020205020404" pitchFamily="49" charset="0"/>
              </a:rPr>
              <a:t>return</a:t>
            </a:r>
            <a:r>
              <a:rPr lang="fr-FR" sz="1100" dirty="0">
                <a:solidFill>
                  <a:srgbClr val="FFFFFF"/>
                </a:solidFill>
                <a:highlight>
                  <a:srgbClr val="000000"/>
                </a:highlight>
                <a:latin typeface="Courier New" panose="02070309020205020404" pitchFamily="49" charset="0"/>
              </a:rPr>
              <a:t> </a:t>
            </a:r>
            <a:r>
              <a:rPr lang="fr-FR" sz="1100" dirty="0">
                <a:solidFill>
                  <a:srgbClr val="66FF00"/>
                </a:solidFill>
                <a:highlight>
                  <a:srgbClr val="000000"/>
                </a:highlight>
                <a:latin typeface="Courier New" panose="02070309020205020404" pitchFamily="49" charset="0"/>
              </a:rPr>
              <a:t>r"^\s*\!</a:t>
            </a:r>
            <a:r>
              <a:rPr lang="fr-FR" sz="1100" dirty="0" err="1">
                <a:solidFill>
                  <a:srgbClr val="66FF00"/>
                </a:solidFill>
                <a:highlight>
                  <a:srgbClr val="000000"/>
                </a:highlight>
                <a:latin typeface="Courier New" panose="02070309020205020404" pitchFamily="49" charset="0"/>
              </a:rPr>
              <a:t>py</a:t>
            </a:r>
            <a:r>
              <a:rPr lang="fr-FR" sz="1100" dirty="0">
                <a:solidFill>
                  <a:srgbClr val="66FF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staticmethod</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a:solidFill>
                  <a:srgbClr val="FF00FF"/>
                </a:solidFill>
                <a:highlight>
                  <a:srgbClr val="000000"/>
                </a:highlight>
                <a:latin typeface="Courier New" panose="02070309020205020404" pitchFamily="49" charset="0"/>
              </a:rPr>
              <a:t>usage</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write_str</a:t>
            </a:r>
            <a:r>
              <a:rPr lang="en-US" sz="1100" b="1" dirty="0">
                <a:solidFill>
                  <a:srgbClr val="FFCC00"/>
                </a:solidFill>
                <a:highlight>
                  <a:srgbClr val="000000"/>
                </a:highlight>
                <a:latin typeface="Courier New" panose="02070309020205020404" pitchFamily="49" charset="0"/>
              </a:rPr>
              <a:t>(</a:t>
            </a:r>
            <a:r>
              <a:rPr lang="en-US" sz="1100" dirty="0">
                <a:solidFill>
                  <a:srgbClr val="66FF00"/>
                </a:solidFill>
                <a:highlight>
                  <a:srgbClr val="000000"/>
                </a:highlight>
                <a:latin typeface="Courier New" panose="02070309020205020404" pitchFamily="49" charset="0"/>
              </a:rPr>
              <a:t>"Usage: !</a:t>
            </a:r>
            <a:r>
              <a:rPr lang="en-US" sz="1100" dirty="0" err="1">
                <a:solidFill>
                  <a:srgbClr val="66FF00"/>
                </a:solidFill>
                <a:highlight>
                  <a:srgbClr val="000000"/>
                </a:highlight>
                <a:latin typeface="Courier New" panose="02070309020205020404" pitchFamily="49" charset="0"/>
              </a:rPr>
              <a:t>py</a:t>
            </a:r>
            <a:r>
              <a:rPr lang="en-US" sz="1100" dirty="0">
                <a:solidFill>
                  <a:srgbClr val="66FF00"/>
                </a:solidFill>
                <a:highlight>
                  <a:srgbClr val="000000"/>
                </a:highlight>
                <a:latin typeface="Courier New" panose="02070309020205020404" pitchFamily="49" charset="0"/>
              </a:rPr>
              <a:t> [script on the local machine] [script arguments]\r\n"</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LogLevel</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WARNING</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staticmethod</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err="1">
                <a:solidFill>
                  <a:srgbClr val="FF00FF"/>
                </a:solidFill>
                <a:highlight>
                  <a:srgbClr val="000000"/>
                </a:highlight>
                <a:latin typeface="Courier New" panose="02070309020205020404" pitchFamily="49" charset="0"/>
              </a:rPr>
              <a:t>name</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a:solidFill>
                  <a:srgbClr val="FF6600"/>
                </a:solidFill>
                <a:highlight>
                  <a:srgbClr val="000000"/>
                </a:highlight>
                <a:latin typeface="Courier New" panose="02070309020205020404" pitchFamily="49" charset="0"/>
              </a:rPr>
              <a:t>return</a:t>
            </a:r>
            <a:r>
              <a:rPr lang="fr-FR" sz="1100" dirty="0">
                <a:solidFill>
                  <a:srgbClr val="FFFFFF"/>
                </a:solidFill>
                <a:highlight>
                  <a:srgbClr val="000000"/>
                </a:highlight>
                <a:latin typeface="Courier New" panose="02070309020205020404" pitchFamily="49" charset="0"/>
              </a:rPr>
              <a:t> </a:t>
            </a:r>
            <a:r>
              <a:rPr lang="fr-FR" sz="1100" dirty="0">
                <a:solidFill>
                  <a:srgbClr val="66FF00"/>
                </a:solidFill>
                <a:highlight>
                  <a:srgbClr val="000000"/>
                </a:highlight>
                <a:latin typeface="Courier New" panose="02070309020205020404" pitchFamily="49" charset="0"/>
              </a:rPr>
              <a:t>"!</a:t>
            </a:r>
            <a:r>
              <a:rPr lang="fr-FR" sz="1100" dirty="0" err="1">
                <a:solidFill>
                  <a:srgbClr val="66FF00"/>
                </a:solidFill>
                <a:highlight>
                  <a:srgbClr val="000000"/>
                </a:highlight>
                <a:latin typeface="Courier New" panose="02070309020205020404" pitchFamily="49" charset="0"/>
              </a:rPr>
              <a:t>py</a:t>
            </a:r>
            <a:r>
              <a:rPr lang="fr-FR" sz="1100" dirty="0">
                <a:solidFill>
                  <a:srgbClr val="66FF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staticmethod</a:t>
            </a:r>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a:solidFill>
                  <a:srgbClr val="FF00FF"/>
                </a:solidFill>
                <a:highlight>
                  <a:srgbClr val="000000"/>
                </a:highlight>
                <a:latin typeface="Courier New" panose="02070309020205020404" pitchFamily="49" charset="0"/>
              </a:rPr>
              <a:t>description</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return</a:t>
            </a:r>
            <a:r>
              <a:rPr lang="en-US" sz="1100" dirty="0">
                <a:solidFill>
                  <a:srgbClr val="FFFFFF"/>
                </a:solidFill>
                <a:highlight>
                  <a:srgbClr val="000000"/>
                </a:highlight>
                <a:latin typeface="Courier New" panose="02070309020205020404" pitchFamily="49" charset="0"/>
              </a:rPr>
              <a:t> </a:t>
            </a:r>
            <a:r>
              <a:rPr lang="en-US" sz="1100" dirty="0">
                <a:solidFill>
                  <a:srgbClr val="66FF00"/>
                </a:solidFill>
                <a:highlight>
                  <a:srgbClr val="000000"/>
                </a:highlight>
                <a:latin typeface="Courier New" panose="02070309020205020404" pitchFamily="49" charset="0"/>
              </a:rPr>
              <a:t>"Runs a python script from the local machine in memory."</a:t>
            </a:r>
            <a:endParaRPr lang="en-US" sz="1100" dirty="0">
              <a:solidFill>
                <a:srgbClr val="FFFFFF"/>
              </a:solidFill>
              <a:highlight>
                <a:srgbClr val="000000"/>
              </a:highlight>
              <a:latin typeface="Courier New" panose="02070309020205020404" pitchFamily="49" charset="0"/>
            </a:endParaRPr>
          </a:p>
          <a:p>
            <a:endParaRPr lang="fr-FR"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r>
              <a:rPr lang="fr-FR" sz="1100" b="1" dirty="0" err="1">
                <a:solidFill>
                  <a:srgbClr val="FF6600"/>
                </a:solidFill>
                <a:highlight>
                  <a:srgbClr val="000000"/>
                </a:highlight>
                <a:latin typeface="Courier New" panose="02070309020205020404" pitchFamily="49" charset="0"/>
              </a:rPr>
              <a:t>def</a:t>
            </a:r>
            <a:r>
              <a:rPr lang="fr-FR" sz="1100" dirty="0">
                <a:solidFill>
                  <a:srgbClr val="FFFFFF"/>
                </a:solidFill>
                <a:highlight>
                  <a:srgbClr val="000000"/>
                </a:highlight>
                <a:latin typeface="Courier New" panose="02070309020205020404" pitchFamily="49" charset="0"/>
              </a:rPr>
              <a:t> </a:t>
            </a:r>
            <a:r>
              <a:rPr lang="fr-FR" sz="1100" dirty="0" err="1">
                <a:solidFill>
                  <a:srgbClr val="FF00FF"/>
                </a:solidFill>
                <a:highlight>
                  <a:srgbClr val="000000"/>
                </a:highlight>
                <a:latin typeface="Courier New" panose="02070309020205020404" pitchFamily="49" charset="0"/>
              </a:rPr>
              <a:t>execute</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self</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with</a:t>
            </a:r>
            <a:r>
              <a:rPr lang="en-US" sz="1100" dirty="0">
                <a:solidFill>
                  <a:srgbClr val="FFFFFF"/>
                </a:solidFill>
                <a:highlight>
                  <a:srgbClr val="000000"/>
                </a:highlight>
                <a:latin typeface="Courier New" panose="02070309020205020404" pitchFamily="49" charset="0"/>
              </a:rPr>
              <a:t> open</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self</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script</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a:solidFill>
                  <a:srgbClr val="66FF00"/>
                </a:solidFill>
                <a:highlight>
                  <a:srgbClr val="000000"/>
                </a:highlight>
                <a:latin typeface="Courier New" panose="02070309020205020404" pitchFamily="49" charset="0"/>
              </a:rPr>
              <a:t>'r'</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b="1" dirty="0">
                <a:solidFill>
                  <a:srgbClr val="FF6600"/>
                </a:solidFill>
                <a:highlight>
                  <a:srgbClr val="000000"/>
                </a:highlight>
                <a:latin typeface="Courier New" panose="02070309020205020404" pitchFamily="49" charset="0"/>
              </a:rPr>
              <a:t>as</a:t>
            </a:r>
            <a:r>
              <a:rPr lang="en-US" sz="1100" dirty="0">
                <a:solidFill>
                  <a:srgbClr val="FFFFFF"/>
                </a:solidFill>
                <a:highlight>
                  <a:srgbClr val="000000"/>
                </a:highlight>
                <a:latin typeface="Courier New" panose="02070309020205020404" pitchFamily="49" charset="0"/>
              </a:rPr>
              <a:t> f</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contents </a:t>
            </a:r>
            <a:r>
              <a:rPr lang="fr-FR" sz="1100" b="1" dirty="0">
                <a:solidFill>
                  <a:srgbClr val="FFCC00"/>
                </a:solidFill>
                <a:highlight>
                  <a:srgbClr val="000000"/>
                </a:highlight>
                <a:latin typeface="Courier New" panose="02070309020205020404" pitchFamily="49" charset="0"/>
              </a:rPr>
              <a:t>=</a:t>
            </a:r>
            <a:r>
              <a:rPr lang="fr-FR" sz="1100" dirty="0">
                <a:solidFill>
                  <a:srgbClr val="FFFFFF"/>
                </a:solidFill>
                <a:highlight>
                  <a:srgbClr val="000000"/>
                </a:highlight>
                <a:latin typeface="Courier New" panose="02070309020205020404" pitchFamily="49" charset="0"/>
              </a:rPr>
              <a:t> </a:t>
            </a:r>
            <a:r>
              <a:rPr lang="fr-FR" sz="1100" dirty="0" err="1">
                <a:solidFill>
                  <a:srgbClr val="FFFFFF"/>
                </a:solidFill>
                <a:highlight>
                  <a:srgbClr val="000000"/>
                </a:highlight>
                <a:latin typeface="Courier New" panose="02070309020205020404" pitchFamily="49" charset="0"/>
              </a:rPr>
              <a:t>f</a:t>
            </a:r>
            <a:r>
              <a:rPr lang="fr-FR" sz="1100" b="1" dirty="0" err="1">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read</a:t>
            </a:r>
            <a:r>
              <a:rPr lang="fr-FR" sz="1100" b="1" dirty="0">
                <a:solidFill>
                  <a:srgbClr val="FFCC00"/>
                </a:solidFill>
                <a:highlight>
                  <a:srgbClr val="000000"/>
                </a:highlight>
                <a:latin typeface="Courier New" panose="02070309020205020404" pitchFamily="49" charset="0"/>
              </a:rPr>
              <a:t>()</a:t>
            </a:r>
            <a:endParaRPr lang="fr-FR" sz="1100" dirty="0">
              <a:solidFill>
                <a:srgbClr val="FFFFFF"/>
              </a:solidFill>
              <a:highlight>
                <a:srgbClr val="000000"/>
              </a:highlight>
              <a:latin typeface="Courier New" panose="02070309020205020404" pitchFamily="49" charset="0"/>
            </a:endParaRPr>
          </a:p>
          <a:p>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shell_exec</a:t>
            </a:r>
            <a:r>
              <a:rPr lang="en-US" sz="1100" b="1" dirty="0">
                <a:solidFill>
                  <a:srgbClr val="FFCC00"/>
                </a:solidFill>
                <a:highlight>
                  <a:srgbClr val="000000"/>
                </a:highlight>
                <a:latin typeface="Courier New" panose="02070309020205020404" pitchFamily="49" charset="0"/>
              </a:rPr>
              <a:t>(</a:t>
            </a:r>
            <a:r>
              <a:rPr lang="en-US" sz="1100" dirty="0">
                <a:solidFill>
                  <a:srgbClr val="66FF00"/>
                </a:solidFill>
                <a:highlight>
                  <a:srgbClr val="000000"/>
                </a:highlight>
                <a:latin typeface="Courier New" panose="02070309020205020404" pitchFamily="49" charset="0"/>
              </a:rPr>
              <a:t>"python - %s &lt;&lt;'__EOF__'\r\</a:t>
            </a:r>
            <a:r>
              <a:rPr lang="en-US" sz="1100" dirty="0" err="1">
                <a:solidFill>
                  <a:srgbClr val="66FF00"/>
                </a:solidFill>
                <a:highlight>
                  <a:srgbClr val="000000"/>
                </a:highlight>
                <a:latin typeface="Courier New" panose="02070309020205020404" pitchFamily="49" charset="0"/>
              </a:rPr>
              <a:t>n%s</a:t>
            </a:r>
            <a:r>
              <a:rPr lang="en-US" sz="1100" dirty="0">
                <a:solidFill>
                  <a:srgbClr val="66FF00"/>
                </a:solidFill>
                <a:highlight>
                  <a:srgbClr val="000000"/>
                </a:highlight>
                <a:latin typeface="Courier New" panose="02070309020205020404" pitchFamily="49" charset="0"/>
              </a:rPr>
              <a:t>\r\</a:t>
            </a:r>
            <a:r>
              <a:rPr lang="en-US" sz="1100" dirty="0" err="1">
                <a:solidFill>
                  <a:srgbClr val="66FF00"/>
                </a:solidFill>
                <a:highlight>
                  <a:srgbClr val="000000"/>
                </a:highlight>
                <a:latin typeface="Courier New" panose="02070309020205020404" pitchFamily="49" charset="0"/>
              </a:rPr>
              <a:t>n__EOF</a:t>
            </a:r>
            <a:r>
              <a:rPr lang="en-US" sz="1100" dirty="0">
                <a:solidFill>
                  <a:srgbClr val="66FF00"/>
                </a:solidFill>
                <a:highlight>
                  <a:srgbClr val="000000"/>
                </a:highlight>
                <a:latin typeface="Courier New" panose="02070309020205020404" pitchFamily="49" charset="0"/>
              </a:rPr>
              <a:t>__"</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b="1" dirty="0">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self</a:t>
            </a:r>
            <a:r>
              <a:rPr lang="en-US" sz="1100" b="1" dirty="0" err="1">
                <a:solidFill>
                  <a:srgbClr val="FFCC00"/>
                </a:solidFill>
                <a:highlight>
                  <a:srgbClr val="000000"/>
                </a:highlight>
                <a:latin typeface="Courier New" panose="02070309020205020404" pitchFamily="49" charset="0"/>
              </a:rPr>
              <a:t>.</a:t>
            </a:r>
            <a:r>
              <a:rPr lang="en-US" sz="1100" dirty="0" err="1">
                <a:solidFill>
                  <a:srgbClr val="FFFFFF"/>
                </a:solidFill>
                <a:highlight>
                  <a:srgbClr val="000000"/>
                </a:highlight>
                <a:latin typeface="Courier New" panose="02070309020205020404" pitchFamily="49" charset="0"/>
              </a:rPr>
              <a:t>script_args</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contents</a:t>
            </a:r>
            <a:r>
              <a:rPr lang="en-US" sz="1100" b="1" dirty="0">
                <a:solidFill>
                  <a:srgbClr val="FFCC00"/>
                </a:solidFill>
                <a:highlight>
                  <a:srgbClr val="000000"/>
                </a:highlight>
                <a:latin typeface="Courier New" panose="02070309020205020404" pitchFamily="49" charset="0"/>
              </a:rPr>
              <a:t>),</a:t>
            </a:r>
            <a:r>
              <a:rPr lang="en-US" sz="1100" dirty="0">
                <a:solidFill>
                  <a:srgbClr val="FFFFFF"/>
                </a:solidFill>
                <a:highlight>
                  <a:srgbClr val="000000"/>
                </a:highlight>
                <a:latin typeface="Courier New" panose="02070309020205020404" pitchFamily="49" charset="0"/>
              </a:rPr>
              <a:t> </a:t>
            </a:r>
            <a:r>
              <a:rPr lang="en-US" sz="1100" dirty="0" err="1">
                <a:solidFill>
                  <a:srgbClr val="FFFFFF"/>
                </a:solidFill>
                <a:highlight>
                  <a:srgbClr val="000000"/>
                </a:highlight>
                <a:latin typeface="Courier New" panose="02070309020205020404" pitchFamily="49" charset="0"/>
              </a:rPr>
              <a:t>print_output</a:t>
            </a:r>
            <a:r>
              <a:rPr lang="en-US" sz="1100" b="1" dirty="0">
                <a:solidFill>
                  <a:srgbClr val="FFCC00"/>
                </a:solidFill>
                <a:highlight>
                  <a:srgbClr val="000000"/>
                </a:highlight>
                <a:latin typeface="Courier New" panose="02070309020205020404" pitchFamily="49" charset="0"/>
              </a:rPr>
              <a:t>=</a:t>
            </a:r>
            <a:r>
              <a:rPr lang="en-US" sz="1100" b="1" dirty="0">
                <a:solidFill>
                  <a:srgbClr val="FF6600"/>
                </a:solidFill>
                <a:highlight>
                  <a:srgbClr val="000000"/>
                </a:highlight>
                <a:latin typeface="Courier New" panose="02070309020205020404" pitchFamily="49" charset="0"/>
              </a:rPr>
              <a:t>True</a:t>
            </a:r>
            <a:r>
              <a:rPr lang="en-US" sz="1100" b="1" dirty="0">
                <a:solidFill>
                  <a:srgbClr val="FFCC00"/>
                </a:solidFill>
                <a:highlight>
                  <a:srgbClr val="000000"/>
                </a:highlight>
                <a:latin typeface="Courier New" panose="02070309020205020404" pitchFamily="49" charset="0"/>
              </a:rPr>
              <a:t>)</a:t>
            </a:r>
            <a:endParaRPr lang="en-US" sz="1100" dirty="0">
              <a:solidFill>
                <a:srgbClr val="FFFFFF"/>
              </a:solidFill>
              <a:highlight>
                <a:srgbClr val="000000"/>
              </a:highlight>
              <a:latin typeface="Courier New" panose="02070309020205020404" pitchFamily="49" charset="0"/>
            </a:endParaRPr>
          </a:p>
          <a:p>
            <a:r>
              <a:rPr lang="fr-FR" sz="1100" dirty="0">
                <a:solidFill>
                  <a:srgbClr val="FFFFFF"/>
                </a:solidFill>
                <a:highlight>
                  <a:srgbClr val="000000"/>
                </a:highlight>
                <a:latin typeface="Courier New" panose="02070309020205020404" pitchFamily="49" charset="0"/>
              </a:rPr>
              <a:t>			</a:t>
            </a:r>
          </a:p>
          <a:p>
            <a:r>
              <a:rPr lang="fr-FR" sz="1100" dirty="0" err="1">
                <a:solidFill>
                  <a:srgbClr val="FFFFFF"/>
                </a:solidFill>
                <a:highlight>
                  <a:srgbClr val="000000"/>
                </a:highlight>
                <a:latin typeface="Courier New" panose="02070309020205020404" pitchFamily="49" charset="0"/>
              </a:rPr>
              <a:t>register_plugin</a:t>
            </a:r>
            <a:r>
              <a:rPr lang="fr-FR" sz="1100" b="1" dirty="0">
                <a:solidFill>
                  <a:srgbClr val="FFCC00"/>
                </a:solidFill>
                <a:highlight>
                  <a:srgbClr val="000000"/>
                </a:highlight>
                <a:latin typeface="Courier New" panose="02070309020205020404" pitchFamily="49" charset="0"/>
              </a:rPr>
              <a:t>(</a:t>
            </a:r>
            <a:r>
              <a:rPr lang="fr-FR" sz="1100" dirty="0" err="1">
                <a:solidFill>
                  <a:srgbClr val="FFFFFF"/>
                </a:solidFill>
                <a:highlight>
                  <a:srgbClr val="000000"/>
                </a:highlight>
                <a:latin typeface="Courier New" panose="02070309020205020404" pitchFamily="49" charset="0"/>
              </a:rPr>
              <a:t>RunPyScript</a:t>
            </a:r>
            <a:r>
              <a:rPr lang="fr-FR" sz="1100" b="1" dirty="0">
                <a:solidFill>
                  <a:srgbClr val="FFCC00"/>
                </a:solidFill>
                <a:highlight>
                  <a:srgbClr val="000000"/>
                </a:highlight>
                <a:latin typeface="Courier New" panose="02070309020205020404" pitchFamily="49" charset="0"/>
              </a:rPr>
              <a:t>)</a:t>
            </a:r>
            <a:endParaRPr lang="fr-FR" sz="1100" dirty="0"/>
          </a:p>
        </p:txBody>
      </p:sp>
    </p:spTree>
    <p:extLst>
      <p:ext uri="{BB962C8B-B14F-4D97-AF65-F5344CB8AC3E}">
        <p14:creationId xmlns:p14="http://schemas.microsoft.com/office/powerpoint/2010/main" val="362665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FDB9-AFC3-44AF-BF55-7EA1C3B0605F}"/>
              </a:ext>
            </a:extLst>
          </p:cNvPr>
          <p:cNvSpPr>
            <a:spLocks noGrp="1"/>
          </p:cNvSpPr>
          <p:nvPr>
            <p:ph type="title"/>
          </p:nvPr>
        </p:nvSpPr>
        <p:spPr/>
        <p:txBody>
          <a:bodyPr/>
          <a:lstStyle/>
          <a:p>
            <a:r>
              <a:rPr lang="en-US" dirty="0"/>
              <a:t>Compatibility</a:t>
            </a:r>
            <a:endParaRPr lang="fr-FR" dirty="0"/>
          </a:p>
        </p:txBody>
      </p:sp>
      <p:sp>
        <p:nvSpPr>
          <p:cNvPr id="9" name="Content Placeholder 8">
            <a:extLst>
              <a:ext uri="{FF2B5EF4-FFF2-40B4-BE49-F238E27FC236}">
                <a16:creationId xmlns:a16="http://schemas.microsoft.com/office/drawing/2014/main" id="{7D66E73E-937C-4ACB-A8B8-72FF568ABCE8}"/>
              </a:ext>
            </a:extLst>
          </p:cNvPr>
          <p:cNvSpPr>
            <a:spLocks noGrp="1"/>
          </p:cNvSpPr>
          <p:nvPr>
            <p:ph idx="1"/>
          </p:nvPr>
        </p:nvSpPr>
        <p:spPr>
          <a:xfrm>
            <a:off x="838200" y="1825625"/>
            <a:ext cx="10515600" cy="4351338"/>
          </a:xfrm>
        </p:spPr>
        <p:txBody>
          <a:bodyPr/>
          <a:lstStyle/>
          <a:p>
            <a:r>
              <a:rPr lang="en-US" dirty="0"/>
              <a:t>Mostly tested on Debian flavors</a:t>
            </a:r>
          </a:p>
          <a:p>
            <a:pPr lvl="1"/>
            <a:r>
              <a:rPr lang="en-US" dirty="0"/>
              <a:t>The harness should work on any UNIX system</a:t>
            </a:r>
          </a:p>
          <a:p>
            <a:pPr lvl="1"/>
            <a:endParaRPr lang="en-US" dirty="0"/>
          </a:p>
          <a:p>
            <a:r>
              <a:rPr lang="en-US" dirty="0"/>
              <a:t>Plugins may or may not work on exotic systems</a:t>
            </a:r>
          </a:p>
          <a:p>
            <a:pPr lvl="1"/>
            <a:r>
              <a:rPr lang="en-US" dirty="0"/>
              <a:t>Some system tools are required: </a:t>
            </a:r>
            <a:r>
              <a:rPr lang="en-US" sz="2000" dirty="0">
                <a:latin typeface="Courier New" panose="02070309020205020404" pitchFamily="49" charset="0"/>
                <a:cs typeface="Courier New" panose="02070309020205020404" pitchFamily="49" charset="0"/>
              </a:rPr>
              <a:t>ls</a:t>
            </a:r>
            <a:r>
              <a:rPr lang="en-US" dirty="0"/>
              <a:t>, </a:t>
            </a:r>
            <a:r>
              <a:rPr lang="en-US" sz="2000" dirty="0">
                <a:latin typeface="Courier New" panose="02070309020205020404" pitchFamily="49" charset="0"/>
                <a:cs typeface="Courier New" panose="02070309020205020404" pitchFamily="49" charset="0"/>
              </a:rPr>
              <a:t>test</a:t>
            </a:r>
            <a:r>
              <a:rPr lang="en-US" dirty="0"/>
              <a:t>, </a:t>
            </a:r>
            <a:r>
              <a:rPr lang="en-US" sz="2000" dirty="0" err="1">
                <a:latin typeface="Courier New" panose="02070309020205020404" pitchFamily="49" charset="0"/>
                <a:cs typeface="Courier New" panose="02070309020205020404" pitchFamily="49" charset="0"/>
              </a:rPr>
              <a:t>xxd</a:t>
            </a:r>
            <a:r>
              <a:rPr lang="en-US" sz="2000" dirty="0">
                <a:latin typeface="Courier New" panose="02070309020205020404" pitchFamily="49" charset="0"/>
                <a:cs typeface="Courier New" panose="02070309020205020404" pitchFamily="49" charset="0"/>
              </a:rPr>
              <a:t>/od</a:t>
            </a:r>
            <a:r>
              <a:rPr lang="en-US" dirty="0"/>
              <a:t>…</a:t>
            </a:r>
          </a:p>
          <a:p>
            <a:pPr lvl="1"/>
            <a:r>
              <a:rPr lang="en-US" dirty="0"/>
              <a:t>Redirection (</a:t>
            </a:r>
            <a:r>
              <a:rPr lang="en-US" sz="2000" dirty="0">
                <a:latin typeface="Courier New" panose="02070309020205020404" pitchFamily="49" charset="0"/>
                <a:cs typeface="Courier New" panose="02070309020205020404" pitchFamily="49" charset="0"/>
              </a:rPr>
              <a:t>&gt; /dev/null</a:t>
            </a:r>
            <a:r>
              <a:rPr lang="en-US" dirty="0"/>
              <a:t>) and piping (</a:t>
            </a:r>
            <a:r>
              <a:rPr lang="en-US" sz="2000" dirty="0">
                <a:latin typeface="Courier New" panose="02070309020205020404" pitchFamily="49" charset="0"/>
                <a:cs typeface="Courier New" panose="02070309020205020404" pitchFamily="49" charset="0"/>
              </a:rPr>
              <a:t>| grep</a:t>
            </a:r>
            <a:r>
              <a:rPr lang="en-US" dirty="0"/>
              <a:t>) support is expected</a:t>
            </a:r>
          </a:p>
          <a:p>
            <a:pPr lvl="2"/>
            <a:r>
              <a:rPr lang="fr-FR" altLang="fr-FR" dirty="0">
                <a:latin typeface="Courier New" panose="02070309020205020404" pitchFamily="49" charset="0"/>
                <a:cs typeface="Courier New" panose="02070309020205020404" pitchFamily="49" charset="0"/>
              </a:rPr>
              <a:t>  </a:t>
            </a:r>
            <a:r>
              <a:rPr lang="fr-FR" altLang="fr-FR" dirty="0" err="1">
                <a:latin typeface="Courier New" panose="02070309020205020404" pitchFamily="49" charset="0"/>
                <a:cs typeface="Courier New" panose="02070309020205020404" pitchFamily="49" charset="0"/>
              </a:rPr>
              <a:t>bash</a:t>
            </a:r>
            <a:r>
              <a:rPr lang="fr-FR" altLang="fr-FR" dirty="0">
                <a:latin typeface="Courier New" panose="02070309020205020404" pitchFamily="49" charset="0"/>
                <a:cs typeface="Courier New" panose="02070309020205020404" pitchFamily="49" charset="0"/>
              </a:rPr>
              <a:t> -i &gt;&amp; /dev/</a:t>
            </a:r>
            <a:r>
              <a:rPr lang="fr-FR" altLang="fr-FR" dirty="0" err="1">
                <a:latin typeface="Courier New" panose="02070309020205020404" pitchFamily="49" charset="0"/>
                <a:cs typeface="Courier New" panose="02070309020205020404" pitchFamily="49" charset="0"/>
              </a:rPr>
              <a:t>tcp</a:t>
            </a:r>
            <a:r>
              <a:rPr lang="fr-FR" altLang="fr-FR" dirty="0">
                <a:latin typeface="Courier New" panose="02070309020205020404" pitchFamily="49" charset="0"/>
                <a:cs typeface="Courier New" panose="02070309020205020404" pitchFamily="49" charset="0"/>
              </a:rPr>
              <a:t>/10.0.0.1/8080 0&gt;&amp;1</a:t>
            </a:r>
            <a:r>
              <a:rPr lang="fr-FR" altLang="fr-FR" sz="700" dirty="0">
                <a:latin typeface="Courier New" panose="02070309020205020404" pitchFamily="49" charset="0"/>
                <a:cs typeface="Courier New" panose="02070309020205020404" pitchFamily="49" charset="0"/>
              </a:rPr>
              <a:t> </a:t>
            </a:r>
            <a:endParaRPr lang="fr-FR" altLang="fr-FR" sz="4400" dirty="0">
              <a:latin typeface="Courier New" panose="02070309020205020404" pitchFamily="49" charset="0"/>
              <a:cs typeface="Courier New" panose="02070309020205020404" pitchFamily="49" charset="0"/>
            </a:endParaRPr>
          </a:p>
          <a:p>
            <a:pPr lvl="2"/>
            <a:r>
              <a:rPr lang="en-US" dirty="0"/>
              <a:t>     </a:t>
            </a:r>
            <a:r>
              <a:rPr lang="en-US" dirty="0" err="1"/>
              <a:t>weevely</a:t>
            </a:r>
            <a:endParaRPr lang="en-US" dirty="0"/>
          </a:p>
        </p:txBody>
      </p:sp>
      <p:pic>
        <p:nvPicPr>
          <p:cNvPr id="1028" name="Picture 4" descr="ok icon">
            <a:extLst>
              <a:ext uri="{FF2B5EF4-FFF2-40B4-BE49-F238E27FC236}">
                <a16:creationId xmlns:a16="http://schemas.microsoft.com/office/drawing/2014/main" id="{CBECC948-1912-4CDA-8ABD-3AFF900DA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110" y="4412672"/>
            <a:ext cx="221672" cy="221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ésultat de recherche d'images pour &quot;error icon&quot;">
            <a:hlinkClick r:id="rId4"/>
            <a:extLst>
              <a:ext uri="{FF2B5EF4-FFF2-40B4-BE49-F238E27FC236}">
                <a16:creationId xmlns:a16="http://schemas.microsoft.com/office/drawing/2014/main" id="{CA3D6717-04A4-4005-AEE3-B8DE420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085110" y="4769281"/>
            <a:ext cx="221672" cy="22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2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FEB6-D6A4-47D4-9DF1-068C9E123D3F}"/>
              </a:ext>
            </a:extLst>
          </p:cNvPr>
          <p:cNvSpPr>
            <a:spLocks noGrp="1"/>
          </p:cNvSpPr>
          <p:nvPr>
            <p:ph type="title"/>
          </p:nvPr>
        </p:nvSpPr>
        <p:spPr/>
        <p:txBody>
          <a:bodyPr/>
          <a:lstStyle/>
          <a:p>
            <a:r>
              <a:rPr lang="en-US" dirty="0"/>
              <a:t>Conclusion</a:t>
            </a:r>
            <a:endParaRPr lang="fr-FR" dirty="0"/>
          </a:p>
        </p:txBody>
      </p:sp>
      <p:sp>
        <p:nvSpPr>
          <p:cNvPr id="3" name="Content Placeholder 2">
            <a:extLst>
              <a:ext uri="{FF2B5EF4-FFF2-40B4-BE49-F238E27FC236}">
                <a16:creationId xmlns:a16="http://schemas.microsoft.com/office/drawing/2014/main" id="{761DC7E3-FD6C-4304-8BC7-A6063E66E221}"/>
              </a:ext>
            </a:extLst>
          </p:cNvPr>
          <p:cNvSpPr>
            <a:spLocks noGrp="1"/>
          </p:cNvSpPr>
          <p:nvPr>
            <p:ph idx="1"/>
          </p:nvPr>
        </p:nvSpPr>
        <p:spPr>
          <a:xfrm>
            <a:off x="838200" y="1825625"/>
            <a:ext cx="10515600" cy="4776066"/>
          </a:xfrm>
        </p:spPr>
        <p:txBody>
          <a:bodyPr>
            <a:normAutofit/>
          </a:bodyPr>
          <a:lstStyle/>
          <a:p>
            <a:endParaRPr lang="en-US" dirty="0"/>
          </a:p>
          <a:p>
            <a:r>
              <a:rPr lang="en-US" dirty="0"/>
              <a:t>Written in Python 3</a:t>
            </a:r>
          </a:p>
          <a:p>
            <a:r>
              <a:rPr lang="en-US" dirty="0"/>
              <a:t>Free and open-source (GPLv3)</a:t>
            </a:r>
          </a:p>
          <a:p>
            <a:r>
              <a:rPr lang="en-US" dirty="0"/>
              <a:t>Available on GitHub</a:t>
            </a:r>
          </a:p>
          <a:p>
            <a:pPr lvl="1"/>
            <a:r>
              <a:rPr lang="fr-FR" dirty="0">
                <a:hlinkClick r:id="rId3"/>
              </a:rPr>
              <a:t>https://github.com/JusticeRage/FFM</a:t>
            </a:r>
            <a:endParaRPr lang="en-US" dirty="0"/>
          </a:p>
          <a:p>
            <a:r>
              <a:rPr lang="en-US" dirty="0"/>
              <a:t>I expect that a few bugs remain</a:t>
            </a:r>
          </a:p>
          <a:p>
            <a:r>
              <a:rPr lang="en-US" dirty="0"/>
              <a:t>Some TTY features are still missing</a:t>
            </a:r>
          </a:p>
          <a:p>
            <a:pPr lvl="1"/>
            <a:r>
              <a:rPr lang="en-US" dirty="0">
                <a:latin typeface="Courier New" panose="02070309020205020404" pitchFamily="49" charset="0"/>
                <a:cs typeface="Courier New" panose="02070309020205020404" pitchFamily="49" charset="0"/>
              </a:rPr>
              <a:t>^R</a:t>
            </a:r>
            <a:endParaRPr lang="en-US" dirty="0"/>
          </a:p>
          <a:p>
            <a:r>
              <a:rPr lang="en-US" dirty="0"/>
              <a:t>I</a:t>
            </a:r>
            <a:r>
              <a:rPr lang="fr-FR" dirty="0"/>
              <a:t>’m </a:t>
            </a:r>
            <a:r>
              <a:rPr lang="fr-FR" dirty="0" err="1"/>
              <a:t>looking</a:t>
            </a:r>
            <a:r>
              <a:rPr lang="fr-FR" dirty="0"/>
              <a:t> for </a:t>
            </a:r>
            <a:r>
              <a:rPr lang="fr-FR" dirty="0" err="1"/>
              <a:t>interesting</a:t>
            </a:r>
            <a:r>
              <a:rPr lang="fr-FR" dirty="0"/>
              <a:t> plugin </a:t>
            </a:r>
            <a:r>
              <a:rPr lang="fr-FR" dirty="0" err="1"/>
              <a:t>ideas</a:t>
            </a:r>
            <a:endParaRPr lang="fr-FR" dirty="0"/>
          </a:p>
          <a:p>
            <a:endParaRPr lang="fr-FR" dirty="0"/>
          </a:p>
        </p:txBody>
      </p:sp>
    </p:spTree>
    <p:extLst>
      <p:ext uri="{BB962C8B-B14F-4D97-AF65-F5344CB8AC3E}">
        <p14:creationId xmlns:p14="http://schemas.microsoft.com/office/powerpoint/2010/main" val="382393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9DA1-0121-425F-9095-D8750AA028D6}"/>
              </a:ext>
            </a:extLst>
          </p:cNvPr>
          <p:cNvSpPr>
            <a:spLocks noGrp="1"/>
          </p:cNvSpPr>
          <p:nvPr>
            <p:ph type="title"/>
          </p:nvPr>
        </p:nvSpPr>
        <p:spPr/>
        <p:txBody>
          <a:bodyPr/>
          <a:lstStyle/>
          <a:p>
            <a:r>
              <a:rPr lang="en-US" dirty="0"/>
              <a:t>Presentation outline</a:t>
            </a:r>
            <a:endParaRPr lang="fr-FR" dirty="0"/>
          </a:p>
        </p:txBody>
      </p:sp>
      <p:sp>
        <p:nvSpPr>
          <p:cNvPr id="3" name="Content Placeholder 2">
            <a:extLst>
              <a:ext uri="{FF2B5EF4-FFF2-40B4-BE49-F238E27FC236}">
                <a16:creationId xmlns:a16="http://schemas.microsoft.com/office/drawing/2014/main" id="{2B620887-9AEE-4BA4-A165-A87D401D3A42}"/>
              </a:ext>
            </a:extLst>
          </p:cNvPr>
          <p:cNvSpPr>
            <a:spLocks noGrp="1"/>
          </p:cNvSpPr>
          <p:nvPr>
            <p:ph idx="1"/>
          </p:nvPr>
        </p:nvSpPr>
        <p:spPr/>
        <p:txBody>
          <a:bodyPr/>
          <a:lstStyle/>
          <a:p>
            <a:r>
              <a:rPr lang="en-US" dirty="0"/>
              <a:t>Motivation</a:t>
            </a:r>
          </a:p>
          <a:p>
            <a:r>
              <a:rPr lang="en-US" dirty="0"/>
              <a:t>Demonstration</a:t>
            </a:r>
          </a:p>
          <a:p>
            <a:r>
              <a:rPr lang="en-US" dirty="0"/>
              <a:t>Hacking Harnesses</a:t>
            </a:r>
          </a:p>
          <a:p>
            <a:r>
              <a:rPr lang="en-US" dirty="0"/>
              <a:t>TTYs</a:t>
            </a:r>
          </a:p>
          <a:p>
            <a:r>
              <a:rPr lang="en-US" dirty="0"/>
              <a:t>Freedom Fighting Mode’s architecture</a:t>
            </a:r>
          </a:p>
          <a:p>
            <a:r>
              <a:rPr lang="en-US" dirty="0"/>
              <a:t>Commands and how to extend FFM</a:t>
            </a:r>
          </a:p>
          <a:p>
            <a:r>
              <a:rPr lang="en-US" dirty="0"/>
              <a:t>Compatibility</a:t>
            </a:r>
          </a:p>
          <a:p>
            <a:r>
              <a:rPr lang="en-US" dirty="0"/>
              <a:t>Conclusion</a:t>
            </a:r>
            <a:endParaRPr lang="fr-FR" dirty="0"/>
          </a:p>
        </p:txBody>
      </p:sp>
    </p:spTree>
    <p:extLst>
      <p:ext uri="{BB962C8B-B14F-4D97-AF65-F5344CB8AC3E}">
        <p14:creationId xmlns:p14="http://schemas.microsoft.com/office/powerpoint/2010/main" val="292721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sunglasses&#10;&#10;Description generated with very high confidence">
            <a:extLst>
              <a:ext uri="{FF2B5EF4-FFF2-40B4-BE49-F238E27FC236}">
                <a16:creationId xmlns:a16="http://schemas.microsoft.com/office/drawing/2014/main" id="{575EE352-FA4F-499A-90FD-B1488F1F656C}"/>
              </a:ext>
            </a:extLst>
          </p:cNvPr>
          <p:cNvPicPr>
            <a:picLocks noChangeAspect="1"/>
          </p:cNvPicPr>
          <p:nvPr/>
        </p:nvPicPr>
        <p:blipFill rotWithShape="1">
          <a:blip r:embed="rId3">
            <a:extLst>
              <a:ext uri="{28A0092B-C50C-407E-A947-70E740481C1C}">
                <a14:useLocalDpi xmlns:a14="http://schemas.microsoft.com/office/drawing/2010/main" val="0"/>
              </a:ext>
            </a:extLst>
          </a:blip>
          <a:srcRect l="4122" r="5219" b="2"/>
          <a:stretch/>
        </p:blipFill>
        <p:spPr>
          <a:xfrm>
            <a:off x="6338316" y="1904281"/>
            <a:ext cx="5074070" cy="4272681"/>
          </a:xfrm>
          <a:prstGeom prst="rect">
            <a:avLst/>
          </a:prstGeom>
        </p:spPr>
      </p:pic>
      <p:sp>
        <p:nvSpPr>
          <p:cNvPr id="2" name="Title 1">
            <a:extLst>
              <a:ext uri="{FF2B5EF4-FFF2-40B4-BE49-F238E27FC236}">
                <a16:creationId xmlns:a16="http://schemas.microsoft.com/office/drawing/2014/main" id="{EA81E68D-63CF-4359-9BA0-98DBCF753ADF}"/>
              </a:ext>
            </a:extLst>
          </p:cNvPr>
          <p:cNvSpPr>
            <a:spLocks noGrp="1"/>
          </p:cNvSpPr>
          <p:nvPr>
            <p:ph type="title"/>
          </p:nvPr>
        </p:nvSpPr>
        <p:spPr>
          <a:xfrm>
            <a:off x="838200" y="365125"/>
            <a:ext cx="10515600" cy="1325563"/>
          </a:xfrm>
        </p:spPr>
        <p:txBody>
          <a:bodyPr>
            <a:normAutofit/>
          </a:bodyPr>
          <a:lstStyle/>
          <a:p>
            <a:r>
              <a:rPr lang="en-US" dirty="0"/>
              <a:t>Motivation</a:t>
            </a:r>
          </a:p>
        </p:txBody>
      </p:sp>
      <p:sp>
        <p:nvSpPr>
          <p:cNvPr id="3" name="Content Placeholder 2">
            <a:extLst>
              <a:ext uri="{FF2B5EF4-FFF2-40B4-BE49-F238E27FC236}">
                <a16:creationId xmlns:a16="http://schemas.microsoft.com/office/drawing/2014/main" id="{8E6AEE36-9C96-499B-BEDC-B755857C59BE}"/>
              </a:ext>
            </a:extLst>
          </p:cNvPr>
          <p:cNvSpPr>
            <a:spLocks noGrp="1"/>
          </p:cNvSpPr>
          <p:nvPr>
            <p:ph idx="1"/>
          </p:nvPr>
        </p:nvSpPr>
        <p:spPr>
          <a:xfrm>
            <a:off x="838200" y="1825625"/>
            <a:ext cx="5257800" cy="4351338"/>
          </a:xfrm>
        </p:spPr>
        <p:txBody>
          <a:bodyPr>
            <a:normAutofit/>
          </a:bodyPr>
          <a:lstStyle/>
          <a:p>
            <a:r>
              <a:rPr lang="en-US" sz="1900" dirty="0" err="1"/>
              <a:t>Antiforensics</a:t>
            </a:r>
            <a:endParaRPr lang="en-US" sz="1900" dirty="0"/>
          </a:p>
          <a:p>
            <a:pPr lvl="1"/>
            <a:r>
              <a:rPr lang="en-US" sz="1900" dirty="0"/>
              <a:t>“Sophisticated” attackers strive to limit the evidence they create</a:t>
            </a:r>
          </a:p>
          <a:p>
            <a:pPr lvl="2"/>
            <a:r>
              <a:rPr lang="en-US" sz="1900" dirty="0"/>
              <a:t>IP addresses in log files</a:t>
            </a:r>
          </a:p>
          <a:p>
            <a:pPr lvl="2"/>
            <a:r>
              <a:rPr lang="en-US" sz="1900" dirty="0"/>
              <a:t>Tools uploaded to the victim machine</a:t>
            </a:r>
          </a:p>
          <a:p>
            <a:pPr lvl="2"/>
            <a:r>
              <a:rPr lang="en-US" sz="1900" dirty="0"/>
              <a:t>Actions conducted on compromised hosts</a:t>
            </a:r>
          </a:p>
          <a:p>
            <a:pPr lvl="2"/>
            <a:endParaRPr lang="en-US" sz="1900" dirty="0"/>
          </a:p>
          <a:p>
            <a:pPr lvl="1"/>
            <a:r>
              <a:rPr lang="en-US" sz="1900" dirty="0"/>
              <a:t>Two options:</a:t>
            </a:r>
          </a:p>
          <a:p>
            <a:pPr lvl="2"/>
            <a:r>
              <a:rPr lang="en-US" sz="1900" dirty="0"/>
              <a:t>Delete the evidence</a:t>
            </a:r>
          </a:p>
          <a:p>
            <a:pPr lvl="2"/>
            <a:r>
              <a:rPr lang="en-US" sz="1900" dirty="0"/>
              <a:t>Never create it in the first place</a:t>
            </a:r>
          </a:p>
          <a:p>
            <a:pPr marL="914400" lvl="2" indent="0">
              <a:buNone/>
            </a:pPr>
            <a:endParaRPr lang="en-US" sz="1900" dirty="0"/>
          </a:p>
          <a:p>
            <a:r>
              <a:rPr lang="en-US" sz="1900" dirty="0"/>
              <a:t>“</a:t>
            </a:r>
            <a:r>
              <a:rPr lang="fr-FR" sz="1900" dirty="0"/>
              <a:t>No logs, no crime</a:t>
            </a:r>
            <a:r>
              <a:rPr lang="en-US" sz="1900" dirty="0"/>
              <a:t>”</a:t>
            </a:r>
            <a:endParaRPr lang="fr-FR" sz="1900" dirty="0"/>
          </a:p>
        </p:txBody>
      </p:sp>
    </p:spTree>
    <p:extLst>
      <p:ext uri="{BB962C8B-B14F-4D97-AF65-F5344CB8AC3E}">
        <p14:creationId xmlns:p14="http://schemas.microsoft.com/office/powerpoint/2010/main" val="207580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E68D-63CF-4359-9BA0-98DBCF753ADF}"/>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E6AEE36-9C96-499B-BEDC-B755857C59BE}"/>
              </a:ext>
            </a:extLst>
          </p:cNvPr>
          <p:cNvSpPr>
            <a:spLocks noGrp="1"/>
          </p:cNvSpPr>
          <p:nvPr>
            <p:ph idx="1"/>
          </p:nvPr>
        </p:nvSpPr>
        <p:spPr/>
        <p:txBody>
          <a:bodyPr>
            <a:normAutofit/>
          </a:bodyPr>
          <a:lstStyle/>
          <a:p>
            <a:r>
              <a:rPr lang="en-US" dirty="0" err="1"/>
              <a:t>Antiforensics</a:t>
            </a:r>
            <a:r>
              <a:rPr lang="en-US" dirty="0"/>
              <a:t> is very error-prone</a:t>
            </a:r>
          </a:p>
          <a:p>
            <a:pPr lvl="1"/>
            <a:r>
              <a:rPr lang="en-US" dirty="0"/>
              <a:t>The Blue Team only needs one mistake</a:t>
            </a:r>
          </a:p>
          <a:p>
            <a:endParaRPr lang="en-US" dirty="0"/>
          </a:p>
          <a:p>
            <a:r>
              <a:rPr lang="en-US" dirty="0"/>
              <a:t>Tooling is sorely lacking</a:t>
            </a:r>
          </a:p>
          <a:p>
            <a:pPr lvl="2"/>
            <a:r>
              <a:rPr lang="en-US" dirty="0"/>
              <a:t>Shell with no TTY + latency = excruciating pain</a:t>
            </a:r>
          </a:p>
          <a:p>
            <a:pPr lvl="2"/>
            <a:r>
              <a:rPr lang="en-US" dirty="0"/>
              <a:t>Existing frameworks usually require an agent to be deployed</a:t>
            </a:r>
          </a:p>
          <a:p>
            <a:pPr lvl="2"/>
            <a:endParaRPr lang="en-US" dirty="0"/>
          </a:p>
          <a:p>
            <a:r>
              <a:rPr lang="en-US" dirty="0"/>
              <a:t>See @</a:t>
            </a:r>
            <a:r>
              <a:rPr lang="en-US" dirty="0" err="1"/>
              <a:t>thegrugq’s</a:t>
            </a:r>
            <a:r>
              <a:rPr lang="en-US" dirty="0"/>
              <a:t> 2007 </a:t>
            </a:r>
            <a:r>
              <a:rPr lang="en-US" dirty="0">
                <a:hlinkClick r:id="rId3"/>
              </a:rPr>
              <a:t>HitB presentation</a:t>
            </a:r>
            <a:endParaRPr lang="en-US" dirty="0"/>
          </a:p>
          <a:p>
            <a:pPr lvl="1"/>
            <a:r>
              <a:rPr lang="en-US" dirty="0"/>
              <a:t>“Hash” hacking harness, lost then </a:t>
            </a:r>
            <a:r>
              <a:rPr lang="en-US" dirty="0">
                <a:hlinkClick r:id="rId4"/>
              </a:rPr>
              <a:t>found</a:t>
            </a:r>
            <a:endParaRPr lang="en-US" dirty="0"/>
          </a:p>
        </p:txBody>
      </p:sp>
      <p:pic>
        <p:nvPicPr>
          <p:cNvPr id="1026" name="Picture 2" descr="https://pbs.twimg.com/profile_images/534977903377666048/yWe1PyiZ_400x400.jpeg">
            <a:extLst>
              <a:ext uri="{FF2B5EF4-FFF2-40B4-BE49-F238E27FC236}">
                <a16:creationId xmlns:a16="http://schemas.microsoft.com/office/drawing/2014/main" id="{ECDF5CAA-A85A-4D37-9632-F316D2EB2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846" y="4697360"/>
            <a:ext cx="1020097" cy="10200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4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A52D-76C8-4E99-99AD-BDFA6E4270B3}"/>
              </a:ext>
            </a:extLst>
          </p:cNvPr>
          <p:cNvSpPr>
            <a:spLocks noGrp="1"/>
          </p:cNvSpPr>
          <p:nvPr>
            <p:ph type="title"/>
          </p:nvPr>
        </p:nvSpPr>
        <p:spPr>
          <a:xfrm>
            <a:off x="838200" y="0"/>
            <a:ext cx="10515600" cy="1325563"/>
          </a:xfrm>
        </p:spPr>
        <p:txBody>
          <a:bodyPr/>
          <a:lstStyle/>
          <a:p>
            <a:r>
              <a:rPr lang="en-US" dirty="0"/>
              <a:t>Demonstration</a:t>
            </a:r>
          </a:p>
        </p:txBody>
      </p:sp>
      <p:pic>
        <p:nvPicPr>
          <p:cNvPr id="4" name="ffm_h264">
            <a:hlinkClick r:id="" action="ppaction://media"/>
            <a:extLst>
              <a:ext uri="{FF2B5EF4-FFF2-40B4-BE49-F238E27FC236}">
                <a16:creationId xmlns:a16="http://schemas.microsoft.com/office/drawing/2014/main" id="{8BAD7444-1509-4B88-8D8B-C41C15BE744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13537" y="1163783"/>
            <a:ext cx="9364926" cy="5150334"/>
          </a:xfrm>
        </p:spPr>
      </p:pic>
    </p:spTree>
    <p:extLst>
      <p:ext uri="{BB962C8B-B14F-4D97-AF65-F5344CB8AC3E}">
        <p14:creationId xmlns:p14="http://schemas.microsoft.com/office/powerpoint/2010/main" val="41680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425D-7961-472D-B69B-301FCAF5FAAE}"/>
              </a:ext>
            </a:extLst>
          </p:cNvPr>
          <p:cNvSpPr>
            <a:spLocks noGrp="1"/>
          </p:cNvSpPr>
          <p:nvPr>
            <p:ph type="title"/>
          </p:nvPr>
        </p:nvSpPr>
        <p:spPr/>
        <p:txBody>
          <a:bodyPr/>
          <a:lstStyle/>
          <a:p>
            <a:r>
              <a:rPr lang="en-US" dirty="0"/>
              <a:t>Hacking Harnesses</a:t>
            </a:r>
            <a:endParaRPr lang="fr-FR" dirty="0"/>
          </a:p>
        </p:txBody>
      </p:sp>
      <p:sp>
        <p:nvSpPr>
          <p:cNvPr id="3" name="Content Placeholder 2">
            <a:extLst>
              <a:ext uri="{FF2B5EF4-FFF2-40B4-BE49-F238E27FC236}">
                <a16:creationId xmlns:a16="http://schemas.microsoft.com/office/drawing/2014/main" id="{0B363FA5-8F82-4146-A8B5-5A87B34F7A2D}"/>
              </a:ext>
            </a:extLst>
          </p:cNvPr>
          <p:cNvSpPr>
            <a:spLocks noGrp="1"/>
          </p:cNvSpPr>
          <p:nvPr>
            <p:ph idx="1"/>
          </p:nvPr>
        </p:nvSpPr>
        <p:spPr/>
        <p:txBody>
          <a:bodyPr>
            <a:normAutofit fontScale="92500" lnSpcReduction="10000"/>
          </a:bodyPr>
          <a:lstStyle/>
          <a:p>
            <a:r>
              <a:rPr lang="en-US" dirty="0"/>
              <a:t>An enhanced shell environment</a:t>
            </a:r>
          </a:p>
          <a:p>
            <a:pPr lvl="1"/>
            <a:r>
              <a:rPr lang="en-US" dirty="0"/>
              <a:t>Automates run-of-the-mill tasks</a:t>
            </a:r>
          </a:p>
          <a:p>
            <a:pPr lvl="2"/>
            <a:r>
              <a:rPr lang="en-US" dirty="0"/>
              <a:t>File upload / download</a:t>
            </a:r>
          </a:p>
          <a:p>
            <a:pPr lvl="2"/>
            <a:r>
              <a:rPr lang="en-US" dirty="0"/>
              <a:t>Execution in memory</a:t>
            </a:r>
          </a:p>
          <a:p>
            <a:pPr lvl="1"/>
            <a:r>
              <a:rPr lang="en-US" dirty="0"/>
              <a:t>Basic TTY emulation</a:t>
            </a:r>
          </a:p>
          <a:p>
            <a:pPr lvl="1"/>
            <a:endParaRPr lang="en-US" dirty="0"/>
          </a:p>
          <a:p>
            <a:r>
              <a:rPr lang="en-US" dirty="0"/>
              <a:t>Can be tailored to anyone’s workflow</a:t>
            </a:r>
          </a:p>
          <a:p>
            <a:pPr lvl="1"/>
            <a:r>
              <a:rPr lang="en-US" dirty="0"/>
              <a:t>Generate arbitrary commands</a:t>
            </a:r>
          </a:p>
          <a:p>
            <a:pPr lvl="1"/>
            <a:r>
              <a:rPr lang="en-US" dirty="0"/>
              <a:t>React to the terminal’s output</a:t>
            </a:r>
          </a:p>
          <a:p>
            <a:pPr lvl="1"/>
            <a:r>
              <a:rPr lang="en-US" dirty="0"/>
              <a:t>Easily scriptable</a:t>
            </a:r>
          </a:p>
          <a:p>
            <a:pPr lvl="1"/>
            <a:endParaRPr lang="en-US" dirty="0"/>
          </a:p>
          <a:p>
            <a:r>
              <a:rPr lang="en-US" dirty="0"/>
              <a:t>Everything runs *locally*</a:t>
            </a:r>
            <a:endParaRPr lang="fr-FR" dirty="0"/>
          </a:p>
        </p:txBody>
      </p:sp>
      <p:pic>
        <p:nvPicPr>
          <p:cNvPr id="6" name="Picture 5">
            <a:extLst>
              <a:ext uri="{FF2B5EF4-FFF2-40B4-BE49-F238E27FC236}">
                <a16:creationId xmlns:a16="http://schemas.microsoft.com/office/drawing/2014/main" id="{56C709A3-0263-4166-BA3C-B33B57593E38}"/>
              </a:ext>
            </a:extLst>
          </p:cNvPr>
          <p:cNvPicPr>
            <a:picLocks noChangeAspect="1"/>
          </p:cNvPicPr>
          <p:nvPr/>
        </p:nvPicPr>
        <p:blipFill>
          <a:blip r:embed="rId3"/>
          <a:stretch>
            <a:fillRect/>
          </a:stretch>
        </p:blipFill>
        <p:spPr>
          <a:xfrm>
            <a:off x="7710055" y="814387"/>
            <a:ext cx="3810000" cy="5229225"/>
          </a:xfrm>
          <a:prstGeom prst="rect">
            <a:avLst/>
          </a:prstGeom>
        </p:spPr>
      </p:pic>
    </p:spTree>
    <p:extLst>
      <p:ext uri="{BB962C8B-B14F-4D97-AF65-F5344CB8AC3E}">
        <p14:creationId xmlns:p14="http://schemas.microsoft.com/office/powerpoint/2010/main" val="254429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CB01-80E1-4D05-B6EA-EFBD74D9E17E}"/>
              </a:ext>
            </a:extLst>
          </p:cNvPr>
          <p:cNvSpPr>
            <a:spLocks noGrp="1"/>
          </p:cNvSpPr>
          <p:nvPr>
            <p:ph type="title"/>
          </p:nvPr>
        </p:nvSpPr>
        <p:spPr/>
        <p:txBody>
          <a:bodyPr/>
          <a:lstStyle/>
          <a:p>
            <a:r>
              <a:rPr lang="en-US" dirty="0"/>
              <a:t>TTYs</a:t>
            </a:r>
            <a:endParaRPr lang="fr-FR" dirty="0"/>
          </a:p>
        </p:txBody>
      </p:sp>
      <p:sp>
        <p:nvSpPr>
          <p:cNvPr id="3" name="Content Placeholder 2">
            <a:extLst>
              <a:ext uri="{FF2B5EF4-FFF2-40B4-BE49-F238E27FC236}">
                <a16:creationId xmlns:a16="http://schemas.microsoft.com/office/drawing/2014/main" id="{607BD2D0-D5B6-453A-B351-0074CD54659B}"/>
              </a:ext>
            </a:extLst>
          </p:cNvPr>
          <p:cNvSpPr>
            <a:spLocks noGrp="1"/>
          </p:cNvSpPr>
          <p:nvPr>
            <p:ph idx="1"/>
          </p:nvPr>
        </p:nvSpPr>
        <p:spPr>
          <a:xfrm>
            <a:off x="838200" y="4287981"/>
            <a:ext cx="10515600" cy="1888981"/>
          </a:xfrm>
        </p:spPr>
        <p:txBody>
          <a:bodyPr/>
          <a:lstStyle/>
          <a:p>
            <a:endParaRPr lang="en-US" dirty="0"/>
          </a:p>
          <a:p>
            <a:r>
              <a:rPr lang="en-US" dirty="0"/>
              <a:t>Teletypes were the standard input devices in the late 70s</a:t>
            </a:r>
          </a:p>
          <a:p>
            <a:r>
              <a:rPr lang="en-US" dirty="0"/>
              <a:t>Now an extinct species</a:t>
            </a:r>
          </a:p>
        </p:txBody>
      </p:sp>
      <p:pic>
        <p:nvPicPr>
          <p:cNvPr id="2050" name="Picture 2" descr="Résultat de recherche d'images pour &quot;teletype&quot;">
            <a:extLst>
              <a:ext uri="{FF2B5EF4-FFF2-40B4-BE49-F238E27FC236}">
                <a16:creationId xmlns:a16="http://schemas.microsoft.com/office/drawing/2014/main" id="{D5031674-C0DB-485D-8BE5-5443B691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707" y="1683761"/>
            <a:ext cx="3126700" cy="2345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ssociée">
            <a:extLst>
              <a:ext uri="{FF2B5EF4-FFF2-40B4-BE49-F238E27FC236}">
                <a16:creationId xmlns:a16="http://schemas.microsoft.com/office/drawing/2014/main" id="{8C23C846-0DE9-4F5F-ADFD-EB59667A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914" y="1690687"/>
            <a:ext cx="3521091" cy="23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17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4226-5C85-42F2-8ACD-152ECE16CDD5}"/>
              </a:ext>
            </a:extLst>
          </p:cNvPr>
          <p:cNvSpPr>
            <a:spLocks noGrp="1"/>
          </p:cNvSpPr>
          <p:nvPr>
            <p:ph type="title"/>
          </p:nvPr>
        </p:nvSpPr>
        <p:spPr/>
        <p:txBody>
          <a:bodyPr/>
          <a:lstStyle/>
          <a:p>
            <a:r>
              <a:rPr lang="en-US" dirty="0"/>
              <a:t>TTYs (1980)</a:t>
            </a:r>
            <a:endParaRPr lang="fr-FR" dirty="0"/>
          </a:p>
        </p:txBody>
      </p:sp>
      <p:grpSp>
        <p:nvGrpSpPr>
          <p:cNvPr id="13" name="Group 12">
            <a:extLst>
              <a:ext uri="{FF2B5EF4-FFF2-40B4-BE49-F238E27FC236}">
                <a16:creationId xmlns:a16="http://schemas.microsoft.com/office/drawing/2014/main" id="{BE75315E-15FB-439E-BEAB-384F31A3898E}"/>
              </a:ext>
            </a:extLst>
          </p:cNvPr>
          <p:cNvGrpSpPr/>
          <p:nvPr/>
        </p:nvGrpSpPr>
        <p:grpSpPr>
          <a:xfrm>
            <a:off x="748145" y="2836719"/>
            <a:ext cx="4197927" cy="1184562"/>
            <a:chOff x="748145" y="2836719"/>
            <a:chExt cx="4197927" cy="1184562"/>
          </a:xfrm>
        </p:grpSpPr>
        <p:grpSp>
          <p:nvGrpSpPr>
            <p:cNvPr id="9" name="Group 8">
              <a:extLst>
                <a:ext uri="{FF2B5EF4-FFF2-40B4-BE49-F238E27FC236}">
                  <a16:creationId xmlns:a16="http://schemas.microsoft.com/office/drawing/2014/main" id="{9A53B6EA-1BD4-46D2-95D2-25033A57CCD5}"/>
                </a:ext>
              </a:extLst>
            </p:cNvPr>
            <p:cNvGrpSpPr/>
            <p:nvPr/>
          </p:nvGrpSpPr>
          <p:grpSpPr>
            <a:xfrm>
              <a:off x="748145" y="2836719"/>
              <a:ext cx="4197927" cy="1184562"/>
              <a:chOff x="838200" y="3110346"/>
              <a:chExt cx="4197927" cy="1325564"/>
            </a:xfrm>
          </p:grpSpPr>
          <p:sp>
            <p:nvSpPr>
              <p:cNvPr id="7" name="Rectangle: Diagonal Corners Rounded 6">
                <a:extLst>
                  <a:ext uri="{FF2B5EF4-FFF2-40B4-BE49-F238E27FC236}">
                    <a16:creationId xmlns:a16="http://schemas.microsoft.com/office/drawing/2014/main" id="{41BE871A-7C94-414C-93FF-E31C0B8EB89B}"/>
                  </a:ext>
                </a:extLst>
              </p:cNvPr>
              <p:cNvSpPr/>
              <p:nvPr/>
            </p:nvSpPr>
            <p:spPr>
              <a:xfrm>
                <a:off x="838200" y="3110346"/>
                <a:ext cx="4197927" cy="1325564"/>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4" name="Rectangle: Rounded Corners 3">
                <a:extLst>
                  <a:ext uri="{FF2B5EF4-FFF2-40B4-BE49-F238E27FC236}">
                    <a16:creationId xmlns:a16="http://schemas.microsoft.com/office/drawing/2014/main" id="{B1E8FC5B-1033-4C0C-9809-8294EDBD2B68}"/>
                  </a:ext>
                </a:extLst>
              </p:cNvPr>
              <p:cNvSpPr/>
              <p:nvPr/>
            </p:nvSpPr>
            <p:spPr>
              <a:xfrm>
                <a:off x="914400" y="3692236"/>
                <a:ext cx="1205345" cy="61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Terminal</a:t>
                </a:r>
                <a:endParaRPr lang="fr-FR" dirty="0"/>
              </a:p>
            </p:txBody>
          </p:sp>
          <p:sp>
            <p:nvSpPr>
              <p:cNvPr id="5" name="Rectangle: Rounded Corners 4">
                <a:extLst>
                  <a:ext uri="{FF2B5EF4-FFF2-40B4-BE49-F238E27FC236}">
                    <a16:creationId xmlns:a16="http://schemas.microsoft.com/office/drawing/2014/main" id="{78490058-8BDA-4520-BB6C-7369CCC2B3EC}"/>
                  </a:ext>
                </a:extLst>
              </p:cNvPr>
              <p:cNvSpPr/>
              <p:nvPr/>
            </p:nvSpPr>
            <p:spPr>
              <a:xfrm>
                <a:off x="2334490" y="3692236"/>
                <a:ext cx="1205345" cy="61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Layer</a:t>
                </a:r>
                <a:endParaRPr lang="fr-FR" dirty="0"/>
              </a:p>
            </p:txBody>
          </p:sp>
          <p:sp>
            <p:nvSpPr>
              <p:cNvPr id="6" name="Rectangle: Rounded Corners 5">
                <a:extLst>
                  <a:ext uri="{FF2B5EF4-FFF2-40B4-BE49-F238E27FC236}">
                    <a16:creationId xmlns:a16="http://schemas.microsoft.com/office/drawing/2014/main" id="{084126EC-B89D-42BF-ABB7-CE51D435D1B8}"/>
                  </a:ext>
                </a:extLst>
              </p:cNvPr>
              <p:cNvSpPr/>
              <p:nvPr/>
            </p:nvSpPr>
            <p:spPr>
              <a:xfrm>
                <a:off x="3754580" y="3692236"/>
                <a:ext cx="1205345" cy="61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UART</a:t>
                </a:r>
                <a:endParaRPr lang="fr-FR" dirty="0"/>
              </a:p>
            </p:txBody>
          </p:sp>
          <p:sp>
            <p:nvSpPr>
              <p:cNvPr id="8" name="TextBox 7">
                <a:extLst>
                  <a:ext uri="{FF2B5EF4-FFF2-40B4-BE49-F238E27FC236}">
                    <a16:creationId xmlns:a16="http://schemas.microsoft.com/office/drawing/2014/main" id="{4D9D3210-8727-4FFF-9813-BEDF61B2383D}"/>
                  </a:ext>
                </a:extLst>
              </p:cNvPr>
              <p:cNvSpPr txBox="1"/>
              <p:nvPr/>
            </p:nvSpPr>
            <p:spPr>
              <a:xfrm>
                <a:off x="3429000" y="3110347"/>
                <a:ext cx="1607127" cy="369332"/>
              </a:xfrm>
              <a:prstGeom prst="rect">
                <a:avLst/>
              </a:prstGeom>
              <a:noFill/>
            </p:spPr>
            <p:txBody>
              <a:bodyPr wrap="square" rtlCol="0">
                <a:spAutoFit/>
              </a:bodyPr>
              <a:lstStyle/>
              <a:p>
                <a:pPr algn="r"/>
                <a:r>
                  <a:rPr lang="en-US" dirty="0"/>
                  <a:t>Hardware</a:t>
                </a:r>
                <a:endParaRPr lang="fr-FR" dirty="0"/>
              </a:p>
            </p:txBody>
          </p:sp>
        </p:grpSp>
        <p:cxnSp>
          <p:nvCxnSpPr>
            <p:cNvPr id="11" name="Straight Connector 10">
              <a:extLst>
                <a:ext uri="{FF2B5EF4-FFF2-40B4-BE49-F238E27FC236}">
                  <a16:creationId xmlns:a16="http://schemas.microsoft.com/office/drawing/2014/main" id="{122B1F8D-FE78-4C67-9893-0F4F802506D6}"/>
                </a:ext>
              </a:extLst>
            </p:cNvPr>
            <p:cNvCxnSpPr>
              <a:stCxn id="4" idx="3"/>
              <a:endCxn id="5" idx="1"/>
            </p:cNvCxnSpPr>
            <p:nvPr/>
          </p:nvCxnSpPr>
          <p:spPr>
            <a:xfrm>
              <a:off x="2029690" y="3632187"/>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42E6787D-1F0B-44A5-BD7D-5EBC61177E44}"/>
                </a:ext>
              </a:extLst>
            </p:cNvPr>
            <p:cNvCxnSpPr/>
            <p:nvPr/>
          </p:nvCxnSpPr>
          <p:spPr>
            <a:xfrm>
              <a:off x="3449780" y="3632186"/>
              <a:ext cx="214745"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42" name="Group 41">
            <a:extLst>
              <a:ext uri="{FF2B5EF4-FFF2-40B4-BE49-F238E27FC236}">
                <a16:creationId xmlns:a16="http://schemas.microsoft.com/office/drawing/2014/main" id="{D8F2D78F-19F3-4B15-A248-DEB8B6BD5535}"/>
              </a:ext>
            </a:extLst>
          </p:cNvPr>
          <p:cNvGrpSpPr/>
          <p:nvPr/>
        </p:nvGrpSpPr>
        <p:grpSpPr>
          <a:xfrm>
            <a:off x="5659582" y="2486891"/>
            <a:ext cx="5971309" cy="2306782"/>
            <a:chOff x="5659582" y="2486891"/>
            <a:chExt cx="5971309" cy="2306782"/>
          </a:xfrm>
        </p:grpSpPr>
        <p:grpSp>
          <p:nvGrpSpPr>
            <p:cNvPr id="22" name="Group 21">
              <a:extLst>
                <a:ext uri="{FF2B5EF4-FFF2-40B4-BE49-F238E27FC236}">
                  <a16:creationId xmlns:a16="http://schemas.microsoft.com/office/drawing/2014/main" id="{EDB77AA7-3DCA-4293-B05F-A55309E21700}"/>
                </a:ext>
              </a:extLst>
            </p:cNvPr>
            <p:cNvGrpSpPr/>
            <p:nvPr/>
          </p:nvGrpSpPr>
          <p:grpSpPr>
            <a:xfrm>
              <a:off x="5659582" y="2486891"/>
              <a:ext cx="5971309" cy="2306782"/>
              <a:chOff x="5659582" y="2486891"/>
              <a:chExt cx="5971309" cy="2306782"/>
            </a:xfrm>
          </p:grpSpPr>
          <p:sp>
            <p:nvSpPr>
              <p:cNvPr id="20" name="Rectangle: Diagonal Corners Rounded 19">
                <a:extLst>
                  <a:ext uri="{FF2B5EF4-FFF2-40B4-BE49-F238E27FC236}">
                    <a16:creationId xmlns:a16="http://schemas.microsoft.com/office/drawing/2014/main" id="{5ACD4EAD-01A3-428C-B3D5-522F996ED980}"/>
                  </a:ext>
                </a:extLst>
              </p:cNvPr>
              <p:cNvSpPr/>
              <p:nvPr/>
            </p:nvSpPr>
            <p:spPr>
              <a:xfrm>
                <a:off x="5659582" y="2486891"/>
                <a:ext cx="5971309" cy="2306782"/>
              </a:xfrm>
              <a:prstGeom prst="round2DiagRect">
                <a:avLst/>
              </a:prstGeom>
              <a:solidFill>
                <a:schemeClr val="accent6">
                  <a:lumMod val="5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4" name="Rectangle: Rounded Corners 13">
                <a:extLst>
                  <a:ext uri="{FF2B5EF4-FFF2-40B4-BE49-F238E27FC236}">
                    <a16:creationId xmlns:a16="http://schemas.microsoft.com/office/drawing/2014/main" id="{BD4B25A4-5651-4040-8163-6216CFB470F7}"/>
                  </a:ext>
                </a:extLst>
              </p:cNvPr>
              <p:cNvSpPr/>
              <p:nvPr/>
            </p:nvSpPr>
            <p:spPr>
              <a:xfrm>
                <a:off x="5846618" y="335671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UART Driver</a:t>
                </a:r>
                <a:endParaRPr lang="fr-FR" dirty="0"/>
              </a:p>
            </p:txBody>
          </p:sp>
          <p:sp>
            <p:nvSpPr>
              <p:cNvPr id="15" name="Rectangle: Rounded Corners 14">
                <a:extLst>
                  <a:ext uri="{FF2B5EF4-FFF2-40B4-BE49-F238E27FC236}">
                    <a16:creationId xmlns:a16="http://schemas.microsoft.com/office/drawing/2014/main" id="{E1A71A3D-0696-40CE-B638-0FD243B15EA5}"/>
                  </a:ext>
                </a:extLst>
              </p:cNvPr>
              <p:cNvSpPr/>
              <p:nvPr/>
            </p:nvSpPr>
            <p:spPr>
              <a:xfrm>
                <a:off x="7266708" y="335671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Line Discipline</a:t>
                </a:r>
                <a:endParaRPr lang="fr-FR" dirty="0"/>
              </a:p>
            </p:txBody>
          </p:sp>
          <p:sp>
            <p:nvSpPr>
              <p:cNvPr id="16" name="Rectangle: Rounded Corners 15">
                <a:extLst>
                  <a:ext uri="{FF2B5EF4-FFF2-40B4-BE49-F238E27FC236}">
                    <a16:creationId xmlns:a16="http://schemas.microsoft.com/office/drawing/2014/main" id="{AAC8757F-3674-49C2-9A15-5701DFC4F568}"/>
                  </a:ext>
                </a:extLst>
              </p:cNvPr>
              <p:cNvSpPr/>
              <p:nvPr/>
            </p:nvSpPr>
            <p:spPr>
              <a:xfrm>
                <a:off x="8686798" y="336480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TTY Driver</a:t>
                </a:r>
                <a:endParaRPr lang="fr-FR" dirty="0"/>
              </a:p>
            </p:txBody>
          </p:sp>
          <p:sp>
            <p:nvSpPr>
              <p:cNvPr id="17" name="Rectangle: Rounded Corners 16">
                <a:extLst>
                  <a:ext uri="{FF2B5EF4-FFF2-40B4-BE49-F238E27FC236}">
                    <a16:creationId xmlns:a16="http://schemas.microsoft.com/office/drawing/2014/main" id="{8E7F10E9-7A80-492B-BEA6-E31E2327326A}"/>
                  </a:ext>
                </a:extLst>
              </p:cNvPr>
              <p:cNvSpPr/>
              <p:nvPr/>
            </p:nvSpPr>
            <p:spPr>
              <a:xfrm>
                <a:off x="10293923" y="261979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18" name="Rectangle: Rounded Corners 17">
                <a:extLst>
                  <a:ext uri="{FF2B5EF4-FFF2-40B4-BE49-F238E27FC236}">
                    <a16:creationId xmlns:a16="http://schemas.microsoft.com/office/drawing/2014/main" id="{CF08BD74-0880-42C0-AA25-61E4C1A43ED0}"/>
                  </a:ext>
                </a:extLst>
              </p:cNvPr>
              <p:cNvSpPr/>
              <p:nvPr/>
            </p:nvSpPr>
            <p:spPr>
              <a:xfrm>
                <a:off x="10293924" y="3356712"/>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19" name="Rectangle: Rounded Corners 18">
                <a:extLst>
                  <a:ext uri="{FF2B5EF4-FFF2-40B4-BE49-F238E27FC236}">
                    <a16:creationId xmlns:a16="http://schemas.microsoft.com/office/drawing/2014/main" id="{1D45ED5F-3564-415B-AC6F-1115C2BF0F49}"/>
                  </a:ext>
                </a:extLst>
              </p:cNvPr>
              <p:cNvSpPr/>
              <p:nvPr/>
            </p:nvSpPr>
            <p:spPr>
              <a:xfrm>
                <a:off x="10293922" y="4050934"/>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21" name="TextBox 20">
                <a:extLst>
                  <a:ext uri="{FF2B5EF4-FFF2-40B4-BE49-F238E27FC236}">
                    <a16:creationId xmlns:a16="http://schemas.microsoft.com/office/drawing/2014/main" id="{273AD0B2-AF5C-45DA-9D43-DCC68F4BB587}"/>
                  </a:ext>
                </a:extLst>
              </p:cNvPr>
              <p:cNvSpPr txBox="1"/>
              <p:nvPr/>
            </p:nvSpPr>
            <p:spPr>
              <a:xfrm>
                <a:off x="5659582" y="2486891"/>
                <a:ext cx="1724890" cy="369332"/>
              </a:xfrm>
              <a:prstGeom prst="rect">
                <a:avLst/>
              </a:prstGeom>
              <a:noFill/>
            </p:spPr>
            <p:txBody>
              <a:bodyPr wrap="square" rtlCol="0">
                <a:spAutoFit/>
              </a:bodyPr>
              <a:lstStyle/>
              <a:p>
                <a:r>
                  <a:rPr lang="en-US" dirty="0"/>
                  <a:t>    Software</a:t>
                </a:r>
                <a:endParaRPr lang="fr-FR" dirty="0"/>
              </a:p>
            </p:txBody>
          </p:sp>
        </p:grpSp>
        <p:cxnSp>
          <p:nvCxnSpPr>
            <p:cNvPr id="23" name="Straight Connector 22">
              <a:extLst>
                <a:ext uri="{FF2B5EF4-FFF2-40B4-BE49-F238E27FC236}">
                  <a16:creationId xmlns:a16="http://schemas.microsoft.com/office/drawing/2014/main" id="{D38A94EA-317C-46D7-B723-8ECD55AE4E77}"/>
                </a:ext>
              </a:extLst>
            </p:cNvPr>
            <p:cNvCxnSpPr>
              <a:cxnSpLocks/>
            </p:cNvCxnSpPr>
            <p:nvPr/>
          </p:nvCxnSpPr>
          <p:spPr>
            <a:xfrm>
              <a:off x="7051963" y="3640282"/>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91E1D2BA-80A1-40C6-9136-078515A6E650}"/>
                </a:ext>
              </a:extLst>
            </p:cNvPr>
            <p:cNvCxnSpPr/>
            <p:nvPr/>
          </p:nvCxnSpPr>
          <p:spPr>
            <a:xfrm>
              <a:off x="8472053" y="3640282"/>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B6F7BF00-E019-465C-8750-824A3A4A45B0}"/>
                </a:ext>
              </a:extLst>
            </p:cNvPr>
            <p:cNvCxnSpPr>
              <a:cxnSpLocks/>
              <a:stCxn id="16" idx="3"/>
              <a:endCxn id="18" idx="1"/>
            </p:cNvCxnSpPr>
            <p:nvPr/>
          </p:nvCxnSpPr>
          <p:spPr>
            <a:xfrm flipV="1">
              <a:off x="9892143" y="3632186"/>
              <a:ext cx="401781" cy="8096"/>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E4E8FED6-D1F2-4696-8461-5C90EE35B3F3}"/>
                </a:ext>
              </a:extLst>
            </p:cNvPr>
            <p:cNvCxnSpPr>
              <a:cxnSpLocks/>
              <a:stCxn id="16" idx="3"/>
              <a:endCxn id="19" idx="1"/>
            </p:cNvCxnSpPr>
            <p:nvPr/>
          </p:nvCxnSpPr>
          <p:spPr>
            <a:xfrm>
              <a:off x="9892143" y="3640282"/>
              <a:ext cx="401779" cy="686126"/>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Straight Connector 28">
              <a:extLst>
                <a:ext uri="{FF2B5EF4-FFF2-40B4-BE49-F238E27FC236}">
                  <a16:creationId xmlns:a16="http://schemas.microsoft.com/office/drawing/2014/main" id="{5A2C6E9E-B2F5-4BFF-905F-E09E5A2515F7}"/>
                </a:ext>
              </a:extLst>
            </p:cNvPr>
            <p:cNvCxnSpPr>
              <a:cxnSpLocks/>
              <a:stCxn id="16" idx="3"/>
              <a:endCxn id="17" idx="1"/>
            </p:cNvCxnSpPr>
            <p:nvPr/>
          </p:nvCxnSpPr>
          <p:spPr>
            <a:xfrm flipV="1">
              <a:off x="9892143" y="2895267"/>
              <a:ext cx="401780" cy="745015"/>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32" name="Straight Connector 31">
            <a:extLst>
              <a:ext uri="{FF2B5EF4-FFF2-40B4-BE49-F238E27FC236}">
                <a16:creationId xmlns:a16="http://schemas.microsoft.com/office/drawing/2014/main" id="{A28FDC81-2EDA-41EB-A6EE-1FAAF7B86EED}"/>
              </a:ext>
            </a:extLst>
          </p:cNvPr>
          <p:cNvCxnSpPr>
            <a:cxnSpLocks/>
            <a:stCxn id="6" idx="3"/>
            <a:endCxn id="14" idx="1"/>
          </p:cNvCxnSpPr>
          <p:nvPr/>
        </p:nvCxnSpPr>
        <p:spPr>
          <a:xfrm>
            <a:off x="4869870" y="3632187"/>
            <a:ext cx="97674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a:extLst>
              <a:ext uri="{FF2B5EF4-FFF2-40B4-BE49-F238E27FC236}">
                <a16:creationId xmlns:a16="http://schemas.microsoft.com/office/drawing/2014/main" id="{D6E01345-DC27-4000-BA03-56BE502C7DA5}"/>
              </a:ext>
            </a:extLst>
          </p:cNvPr>
          <p:cNvCxnSpPr>
            <a:cxnSpLocks/>
          </p:cNvCxnSpPr>
          <p:nvPr/>
        </p:nvCxnSpPr>
        <p:spPr>
          <a:xfrm>
            <a:off x="10093032" y="2486891"/>
            <a:ext cx="0" cy="2306782"/>
          </a:xfrm>
          <a:prstGeom prst="line">
            <a:avLst/>
          </a:prstGeom>
          <a:ln>
            <a:solidFill>
              <a:schemeClr val="accent6">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51" name="TextBox 50">
            <a:extLst>
              <a:ext uri="{FF2B5EF4-FFF2-40B4-BE49-F238E27FC236}">
                <a16:creationId xmlns:a16="http://schemas.microsoft.com/office/drawing/2014/main" id="{BE9DE946-B941-4804-A79F-E5DA39F93986}"/>
              </a:ext>
            </a:extLst>
          </p:cNvPr>
          <p:cNvSpPr txBox="1"/>
          <p:nvPr/>
        </p:nvSpPr>
        <p:spPr>
          <a:xfrm>
            <a:off x="8014862" y="4433455"/>
            <a:ext cx="2078170" cy="368312"/>
          </a:xfrm>
          <a:prstGeom prst="rect">
            <a:avLst/>
          </a:prstGeom>
          <a:noFill/>
        </p:spPr>
        <p:txBody>
          <a:bodyPr wrap="square" rtlCol="0">
            <a:spAutoFit/>
          </a:bodyPr>
          <a:lstStyle/>
          <a:p>
            <a:pPr algn="r"/>
            <a:r>
              <a:rPr lang="en-US" dirty="0"/>
              <a:t>Kernel Land</a:t>
            </a:r>
            <a:endParaRPr lang="fr-FR" dirty="0"/>
          </a:p>
        </p:txBody>
      </p:sp>
      <p:sp>
        <p:nvSpPr>
          <p:cNvPr id="52" name="TextBox 51">
            <a:extLst>
              <a:ext uri="{FF2B5EF4-FFF2-40B4-BE49-F238E27FC236}">
                <a16:creationId xmlns:a16="http://schemas.microsoft.com/office/drawing/2014/main" id="{7C0F9211-4184-4D41-949B-88FD43DB4928}"/>
              </a:ext>
            </a:extLst>
          </p:cNvPr>
          <p:cNvSpPr txBox="1"/>
          <p:nvPr/>
        </p:nvSpPr>
        <p:spPr>
          <a:xfrm>
            <a:off x="6096000" y="6483927"/>
            <a:ext cx="6096000" cy="369332"/>
          </a:xfrm>
          <a:prstGeom prst="rect">
            <a:avLst/>
          </a:prstGeom>
          <a:noFill/>
        </p:spPr>
        <p:txBody>
          <a:bodyPr wrap="square" rtlCol="0">
            <a:spAutoFit/>
          </a:bodyPr>
          <a:lstStyle/>
          <a:p>
            <a:pPr algn="r"/>
            <a:r>
              <a:rPr lang="fr-FR" dirty="0"/>
              <a:t>Source : http://www.linusakesson.net/programming/tty/</a:t>
            </a:r>
          </a:p>
        </p:txBody>
      </p:sp>
    </p:spTree>
    <p:extLst>
      <p:ext uri="{BB962C8B-B14F-4D97-AF65-F5344CB8AC3E}">
        <p14:creationId xmlns:p14="http://schemas.microsoft.com/office/powerpoint/2010/main" val="98139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4226-5C85-42F2-8ACD-152ECE16CDD5}"/>
              </a:ext>
            </a:extLst>
          </p:cNvPr>
          <p:cNvSpPr>
            <a:spLocks noGrp="1"/>
          </p:cNvSpPr>
          <p:nvPr>
            <p:ph type="title"/>
          </p:nvPr>
        </p:nvSpPr>
        <p:spPr/>
        <p:txBody>
          <a:bodyPr/>
          <a:lstStyle/>
          <a:p>
            <a:r>
              <a:rPr lang="en-US" dirty="0"/>
              <a:t>TTYs (2000)</a:t>
            </a:r>
            <a:endParaRPr lang="fr-FR" dirty="0"/>
          </a:p>
        </p:txBody>
      </p:sp>
      <p:grpSp>
        <p:nvGrpSpPr>
          <p:cNvPr id="56" name="Group 55">
            <a:extLst>
              <a:ext uri="{FF2B5EF4-FFF2-40B4-BE49-F238E27FC236}">
                <a16:creationId xmlns:a16="http://schemas.microsoft.com/office/drawing/2014/main" id="{F4A06E45-76C6-4E29-802D-F674673F805A}"/>
              </a:ext>
            </a:extLst>
          </p:cNvPr>
          <p:cNvGrpSpPr/>
          <p:nvPr/>
        </p:nvGrpSpPr>
        <p:grpSpPr>
          <a:xfrm>
            <a:off x="3484413" y="2467083"/>
            <a:ext cx="7453754" cy="2334488"/>
            <a:chOff x="3484413" y="2467083"/>
            <a:chExt cx="7453754" cy="2334488"/>
          </a:xfrm>
        </p:grpSpPr>
        <p:grpSp>
          <p:nvGrpSpPr>
            <p:cNvPr id="47" name="Group 46">
              <a:extLst>
                <a:ext uri="{FF2B5EF4-FFF2-40B4-BE49-F238E27FC236}">
                  <a16:creationId xmlns:a16="http://schemas.microsoft.com/office/drawing/2014/main" id="{75805B2E-3F9D-4A0D-9DC4-012A2F32B198}"/>
                </a:ext>
              </a:extLst>
            </p:cNvPr>
            <p:cNvGrpSpPr/>
            <p:nvPr/>
          </p:nvGrpSpPr>
          <p:grpSpPr>
            <a:xfrm>
              <a:off x="3484414" y="2473619"/>
              <a:ext cx="7453753" cy="2306782"/>
              <a:chOff x="4177139" y="2486891"/>
              <a:chExt cx="7453753" cy="2306782"/>
            </a:xfrm>
          </p:grpSpPr>
          <p:sp>
            <p:nvSpPr>
              <p:cNvPr id="20" name="Rectangle: Diagonal Corners Rounded 19">
                <a:extLst>
                  <a:ext uri="{FF2B5EF4-FFF2-40B4-BE49-F238E27FC236}">
                    <a16:creationId xmlns:a16="http://schemas.microsoft.com/office/drawing/2014/main" id="{5ACD4EAD-01A3-428C-B3D5-522F996ED980}"/>
                  </a:ext>
                </a:extLst>
              </p:cNvPr>
              <p:cNvSpPr/>
              <p:nvPr/>
            </p:nvSpPr>
            <p:spPr>
              <a:xfrm>
                <a:off x="4177139" y="2486891"/>
                <a:ext cx="7453753" cy="2306782"/>
              </a:xfrm>
              <a:prstGeom prst="round2DiagRect">
                <a:avLst/>
              </a:prstGeom>
              <a:solidFill>
                <a:schemeClr val="accent6">
                  <a:lumMod val="5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4" name="Rectangle: Rounded Corners 13">
                <a:extLst>
                  <a:ext uri="{FF2B5EF4-FFF2-40B4-BE49-F238E27FC236}">
                    <a16:creationId xmlns:a16="http://schemas.microsoft.com/office/drawing/2014/main" id="{BD4B25A4-5651-4040-8163-6216CFB470F7}"/>
                  </a:ext>
                </a:extLst>
              </p:cNvPr>
              <p:cNvSpPr/>
              <p:nvPr/>
            </p:nvSpPr>
            <p:spPr>
              <a:xfrm>
                <a:off x="4412672" y="2940494"/>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VGA Driver</a:t>
                </a:r>
                <a:endParaRPr lang="fr-FR" dirty="0"/>
              </a:p>
            </p:txBody>
          </p:sp>
          <p:sp>
            <p:nvSpPr>
              <p:cNvPr id="15" name="Rectangle: Rounded Corners 14">
                <a:extLst>
                  <a:ext uri="{FF2B5EF4-FFF2-40B4-BE49-F238E27FC236}">
                    <a16:creationId xmlns:a16="http://schemas.microsoft.com/office/drawing/2014/main" id="{E1A71A3D-0696-40CE-B638-0FD243B15EA5}"/>
                  </a:ext>
                </a:extLst>
              </p:cNvPr>
              <p:cNvSpPr/>
              <p:nvPr/>
            </p:nvSpPr>
            <p:spPr>
              <a:xfrm>
                <a:off x="7266708" y="335671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Line Discipline</a:t>
                </a:r>
                <a:endParaRPr lang="fr-FR" dirty="0"/>
              </a:p>
            </p:txBody>
          </p:sp>
          <p:sp>
            <p:nvSpPr>
              <p:cNvPr id="16" name="Rectangle: Rounded Corners 15">
                <a:extLst>
                  <a:ext uri="{FF2B5EF4-FFF2-40B4-BE49-F238E27FC236}">
                    <a16:creationId xmlns:a16="http://schemas.microsoft.com/office/drawing/2014/main" id="{AAC8757F-3674-49C2-9A15-5701DFC4F568}"/>
                  </a:ext>
                </a:extLst>
              </p:cNvPr>
              <p:cNvSpPr/>
              <p:nvPr/>
            </p:nvSpPr>
            <p:spPr>
              <a:xfrm>
                <a:off x="8686798" y="3364808"/>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TTY Driver</a:t>
                </a:r>
                <a:endParaRPr lang="fr-FR" dirty="0"/>
              </a:p>
            </p:txBody>
          </p:sp>
          <p:sp>
            <p:nvSpPr>
              <p:cNvPr id="17" name="Rectangle: Rounded Corners 16">
                <a:extLst>
                  <a:ext uri="{FF2B5EF4-FFF2-40B4-BE49-F238E27FC236}">
                    <a16:creationId xmlns:a16="http://schemas.microsoft.com/office/drawing/2014/main" id="{8E7F10E9-7A80-492B-BEA6-E31E2327326A}"/>
                  </a:ext>
                </a:extLst>
              </p:cNvPr>
              <p:cNvSpPr/>
              <p:nvPr/>
            </p:nvSpPr>
            <p:spPr>
              <a:xfrm>
                <a:off x="10293923" y="2619793"/>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18" name="Rectangle: Rounded Corners 17">
                <a:extLst>
                  <a:ext uri="{FF2B5EF4-FFF2-40B4-BE49-F238E27FC236}">
                    <a16:creationId xmlns:a16="http://schemas.microsoft.com/office/drawing/2014/main" id="{CF08BD74-0880-42C0-AA25-61E4C1A43ED0}"/>
                  </a:ext>
                </a:extLst>
              </p:cNvPr>
              <p:cNvSpPr/>
              <p:nvPr/>
            </p:nvSpPr>
            <p:spPr>
              <a:xfrm>
                <a:off x="10293924" y="3356712"/>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sp>
            <p:nvSpPr>
              <p:cNvPr id="19" name="Rectangle: Rounded Corners 18">
                <a:extLst>
                  <a:ext uri="{FF2B5EF4-FFF2-40B4-BE49-F238E27FC236}">
                    <a16:creationId xmlns:a16="http://schemas.microsoft.com/office/drawing/2014/main" id="{1D45ED5F-3564-415B-AC6F-1115C2BF0F49}"/>
                  </a:ext>
                </a:extLst>
              </p:cNvPr>
              <p:cNvSpPr/>
              <p:nvPr/>
            </p:nvSpPr>
            <p:spPr>
              <a:xfrm>
                <a:off x="10293922" y="4050934"/>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User Process</a:t>
                </a:r>
                <a:endParaRPr lang="fr-FR" dirty="0"/>
              </a:p>
            </p:txBody>
          </p:sp>
          <p:cxnSp>
            <p:nvCxnSpPr>
              <p:cNvPr id="23" name="Straight Connector 22">
                <a:extLst>
                  <a:ext uri="{FF2B5EF4-FFF2-40B4-BE49-F238E27FC236}">
                    <a16:creationId xmlns:a16="http://schemas.microsoft.com/office/drawing/2014/main" id="{D38A94EA-317C-46D7-B723-8ECD55AE4E77}"/>
                  </a:ext>
                </a:extLst>
              </p:cNvPr>
              <p:cNvCxnSpPr>
                <a:cxnSpLocks/>
              </p:cNvCxnSpPr>
              <p:nvPr/>
            </p:nvCxnSpPr>
            <p:spPr>
              <a:xfrm>
                <a:off x="7051963" y="3640282"/>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91E1D2BA-80A1-40C6-9136-078515A6E650}"/>
                  </a:ext>
                </a:extLst>
              </p:cNvPr>
              <p:cNvCxnSpPr/>
              <p:nvPr/>
            </p:nvCxnSpPr>
            <p:spPr>
              <a:xfrm>
                <a:off x="8472053" y="3640282"/>
                <a:ext cx="214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B6F7BF00-E019-465C-8750-824A3A4A45B0}"/>
                  </a:ext>
                </a:extLst>
              </p:cNvPr>
              <p:cNvCxnSpPr>
                <a:cxnSpLocks/>
                <a:stCxn id="16" idx="3"/>
                <a:endCxn id="18" idx="1"/>
              </p:cNvCxnSpPr>
              <p:nvPr/>
            </p:nvCxnSpPr>
            <p:spPr>
              <a:xfrm flipV="1">
                <a:off x="9892143" y="3632186"/>
                <a:ext cx="401781" cy="8096"/>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E4E8FED6-D1F2-4696-8461-5C90EE35B3F3}"/>
                  </a:ext>
                </a:extLst>
              </p:cNvPr>
              <p:cNvCxnSpPr>
                <a:cxnSpLocks/>
                <a:stCxn id="16" idx="3"/>
                <a:endCxn id="19" idx="1"/>
              </p:cNvCxnSpPr>
              <p:nvPr/>
            </p:nvCxnSpPr>
            <p:spPr>
              <a:xfrm>
                <a:off x="9892143" y="3640282"/>
                <a:ext cx="401779" cy="686126"/>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Straight Connector 28">
                <a:extLst>
                  <a:ext uri="{FF2B5EF4-FFF2-40B4-BE49-F238E27FC236}">
                    <a16:creationId xmlns:a16="http://schemas.microsoft.com/office/drawing/2014/main" id="{5A2C6E9E-B2F5-4BFF-905F-E09E5A2515F7}"/>
                  </a:ext>
                </a:extLst>
              </p:cNvPr>
              <p:cNvCxnSpPr>
                <a:cxnSpLocks/>
                <a:stCxn id="16" idx="3"/>
                <a:endCxn id="17" idx="1"/>
              </p:cNvCxnSpPr>
              <p:nvPr/>
            </p:nvCxnSpPr>
            <p:spPr>
              <a:xfrm flipV="1">
                <a:off x="9892143" y="2895267"/>
                <a:ext cx="401780" cy="745015"/>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a:extLst>
                  <a:ext uri="{FF2B5EF4-FFF2-40B4-BE49-F238E27FC236}">
                    <a16:creationId xmlns:a16="http://schemas.microsoft.com/office/drawing/2014/main" id="{D6E01345-DC27-4000-BA03-56BE502C7DA5}"/>
                  </a:ext>
                </a:extLst>
              </p:cNvPr>
              <p:cNvCxnSpPr>
                <a:cxnSpLocks/>
              </p:cNvCxnSpPr>
              <p:nvPr/>
            </p:nvCxnSpPr>
            <p:spPr>
              <a:xfrm>
                <a:off x="10093032" y="2486891"/>
                <a:ext cx="0" cy="2306782"/>
              </a:xfrm>
              <a:prstGeom prst="line">
                <a:avLst/>
              </a:prstGeom>
              <a:ln>
                <a:solidFill>
                  <a:schemeClr val="accent6">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40" name="Rectangle: Rounded Corners 39">
                <a:extLst>
                  <a:ext uri="{FF2B5EF4-FFF2-40B4-BE49-F238E27FC236}">
                    <a16:creationId xmlns:a16="http://schemas.microsoft.com/office/drawing/2014/main" id="{5B054904-DF7A-4E23-BBDB-7CE9836AB252}"/>
                  </a:ext>
                </a:extLst>
              </p:cNvPr>
              <p:cNvSpPr/>
              <p:nvPr/>
            </p:nvSpPr>
            <p:spPr>
              <a:xfrm>
                <a:off x="4405742" y="3709256"/>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Keyboard Driver</a:t>
                </a:r>
                <a:endParaRPr lang="fr-FR" dirty="0"/>
              </a:p>
            </p:txBody>
          </p:sp>
          <p:sp>
            <p:nvSpPr>
              <p:cNvPr id="44" name="Rectangle: Rounded Corners 43">
                <a:extLst>
                  <a:ext uri="{FF2B5EF4-FFF2-40B4-BE49-F238E27FC236}">
                    <a16:creationId xmlns:a16="http://schemas.microsoft.com/office/drawing/2014/main" id="{6292180F-6C5E-43C8-87ED-9972B7A3C7F7}"/>
                  </a:ext>
                </a:extLst>
              </p:cNvPr>
              <p:cNvSpPr/>
              <p:nvPr/>
            </p:nvSpPr>
            <p:spPr>
              <a:xfrm>
                <a:off x="5839690" y="3363287"/>
                <a:ext cx="1205345" cy="5509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Terminal Emulator</a:t>
                </a:r>
                <a:endParaRPr lang="fr-FR" dirty="0"/>
              </a:p>
            </p:txBody>
          </p:sp>
          <p:cxnSp>
            <p:nvCxnSpPr>
              <p:cNvPr id="45" name="Straight Connector 44">
                <a:extLst>
                  <a:ext uri="{FF2B5EF4-FFF2-40B4-BE49-F238E27FC236}">
                    <a16:creationId xmlns:a16="http://schemas.microsoft.com/office/drawing/2014/main" id="{28B6D826-2444-44DD-BF01-CE1918BD6780}"/>
                  </a:ext>
                </a:extLst>
              </p:cNvPr>
              <p:cNvCxnSpPr>
                <a:cxnSpLocks/>
                <a:stCxn id="14" idx="3"/>
                <a:endCxn id="44" idx="1"/>
              </p:cNvCxnSpPr>
              <p:nvPr/>
            </p:nvCxnSpPr>
            <p:spPr>
              <a:xfrm>
                <a:off x="5618017" y="3215968"/>
                <a:ext cx="221673" cy="422793"/>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Straight Connector 48">
                <a:extLst>
                  <a:ext uri="{FF2B5EF4-FFF2-40B4-BE49-F238E27FC236}">
                    <a16:creationId xmlns:a16="http://schemas.microsoft.com/office/drawing/2014/main" id="{79055B72-99E8-44F4-B8DB-DB742D99AA46}"/>
                  </a:ext>
                </a:extLst>
              </p:cNvPr>
              <p:cNvCxnSpPr>
                <a:cxnSpLocks/>
                <a:stCxn id="40" idx="3"/>
                <a:endCxn id="44" idx="1"/>
              </p:cNvCxnSpPr>
              <p:nvPr/>
            </p:nvCxnSpPr>
            <p:spPr>
              <a:xfrm flipV="1">
                <a:off x="5611087" y="3638761"/>
                <a:ext cx="228603" cy="345969"/>
              </a:xfrm>
              <a:prstGeom prst="line">
                <a:avLst/>
              </a:prstGeom>
            </p:spPr>
            <p:style>
              <a:lnRef idx="3">
                <a:schemeClr val="accent3"/>
              </a:lnRef>
              <a:fillRef idx="0">
                <a:schemeClr val="accent3"/>
              </a:fillRef>
              <a:effectRef idx="2">
                <a:schemeClr val="accent3"/>
              </a:effectRef>
              <a:fontRef idx="minor">
                <a:schemeClr val="tx1"/>
              </a:fontRef>
            </p:style>
          </p:cxnSp>
        </p:grpSp>
        <p:sp>
          <p:nvSpPr>
            <p:cNvPr id="21" name="TextBox 20">
              <a:extLst>
                <a:ext uri="{FF2B5EF4-FFF2-40B4-BE49-F238E27FC236}">
                  <a16:creationId xmlns:a16="http://schemas.microsoft.com/office/drawing/2014/main" id="{273AD0B2-AF5C-45DA-9D43-DCC68F4BB587}"/>
                </a:ext>
              </a:extLst>
            </p:cNvPr>
            <p:cNvSpPr txBox="1"/>
            <p:nvPr/>
          </p:nvSpPr>
          <p:spPr>
            <a:xfrm>
              <a:off x="3484413" y="2467083"/>
              <a:ext cx="1724890" cy="369332"/>
            </a:xfrm>
            <a:prstGeom prst="rect">
              <a:avLst/>
            </a:prstGeom>
            <a:noFill/>
          </p:spPr>
          <p:txBody>
            <a:bodyPr wrap="square" rtlCol="0">
              <a:spAutoFit/>
            </a:bodyPr>
            <a:lstStyle/>
            <a:p>
              <a:r>
                <a:rPr lang="en-US" dirty="0"/>
                <a:t>    Software</a:t>
              </a:r>
              <a:endParaRPr lang="fr-FR" dirty="0"/>
            </a:p>
          </p:txBody>
        </p:sp>
        <p:sp>
          <p:nvSpPr>
            <p:cNvPr id="51" name="TextBox 50">
              <a:extLst>
                <a:ext uri="{FF2B5EF4-FFF2-40B4-BE49-F238E27FC236}">
                  <a16:creationId xmlns:a16="http://schemas.microsoft.com/office/drawing/2014/main" id="{BE9DE946-B941-4804-A79F-E5DA39F93986}"/>
                </a:ext>
              </a:extLst>
            </p:cNvPr>
            <p:cNvSpPr txBox="1"/>
            <p:nvPr/>
          </p:nvSpPr>
          <p:spPr>
            <a:xfrm>
              <a:off x="7322137" y="4433259"/>
              <a:ext cx="2078170" cy="368312"/>
            </a:xfrm>
            <a:prstGeom prst="rect">
              <a:avLst/>
            </a:prstGeom>
            <a:noFill/>
          </p:spPr>
          <p:txBody>
            <a:bodyPr wrap="square" rtlCol="0">
              <a:spAutoFit/>
            </a:bodyPr>
            <a:lstStyle/>
            <a:p>
              <a:pPr algn="r"/>
              <a:r>
                <a:rPr lang="en-US" dirty="0"/>
                <a:t>Kernel Land</a:t>
              </a:r>
              <a:endParaRPr lang="fr-FR" dirty="0"/>
            </a:p>
          </p:txBody>
        </p:sp>
      </p:grpSp>
      <p:sp>
        <p:nvSpPr>
          <p:cNvPr id="52" name="TextBox 51">
            <a:extLst>
              <a:ext uri="{FF2B5EF4-FFF2-40B4-BE49-F238E27FC236}">
                <a16:creationId xmlns:a16="http://schemas.microsoft.com/office/drawing/2014/main" id="{7C0F9211-4184-4D41-949B-88FD43DB4928}"/>
              </a:ext>
            </a:extLst>
          </p:cNvPr>
          <p:cNvSpPr txBox="1"/>
          <p:nvPr/>
        </p:nvSpPr>
        <p:spPr>
          <a:xfrm>
            <a:off x="6096000" y="6483927"/>
            <a:ext cx="6096000" cy="369332"/>
          </a:xfrm>
          <a:prstGeom prst="rect">
            <a:avLst/>
          </a:prstGeom>
          <a:noFill/>
        </p:spPr>
        <p:txBody>
          <a:bodyPr wrap="square" rtlCol="0">
            <a:spAutoFit/>
          </a:bodyPr>
          <a:lstStyle/>
          <a:p>
            <a:pPr algn="r"/>
            <a:r>
              <a:rPr lang="fr-FR" dirty="0"/>
              <a:t>Source : http://www.linusakesson.net/programming/tty/</a:t>
            </a:r>
          </a:p>
        </p:txBody>
      </p:sp>
      <p:grpSp>
        <p:nvGrpSpPr>
          <p:cNvPr id="31" name="Group 30">
            <a:extLst>
              <a:ext uri="{FF2B5EF4-FFF2-40B4-BE49-F238E27FC236}">
                <a16:creationId xmlns:a16="http://schemas.microsoft.com/office/drawing/2014/main" id="{2517C590-1956-41E2-9A9E-A2DC9B653F21}"/>
              </a:ext>
            </a:extLst>
          </p:cNvPr>
          <p:cNvGrpSpPr/>
          <p:nvPr/>
        </p:nvGrpSpPr>
        <p:grpSpPr>
          <a:xfrm>
            <a:off x="1073729" y="2474747"/>
            <a:ext cx="1565564" cy="2314876"/>
            <a:chOff x="3380509" y="2486891"/>
            <a:chExt cx="1565564" cy="2314876"/>
          </a:xfrm>
        </p:grpSpPr>
        <p:grpSp>
          <p:nvGrpSpPr>
            <p:cNvPr id="9" name="Group 8">
              <a:extLst>
                <a:ext uri="{FF2B5EF4-FFF2-40B4-BE49-F238E27FC236}">
                  <a16:creationId xmlns:a16="http://schemas.microsoft.com/office/drawing/2014/main" id="{9A53B6EA-1BD4-46D2-95D2-25033A57CCD5}"/>
                </a:ext>
              </a:extLst>
            </p:cNvPr>
            <p:cNvGrpSpPr/>
            <p:nvPr/>
          </p:nvGrpSpPr>
          <p:grpSpPr>
            <a:xfrm>
              <a:off x="3380509" y="2486891"/>
              <a:ext cx="1565564" cy="2314876"/>
              <a:chOff x="838200" y="3110346"/>
              <a:chExt cx="4197930" cy="1325564"/>
            </a:xfrm>
          </p:grpSpPr>
          <p:sp>
            <p:nvSpPr>
              <p:cNvPr id="7" name="Rectangle: Diagonal Corners Rounded 6">
                <a:extLst>
                  <a:ext uri="{FF2B5EF4-FFF2-40B4-BE49-F238E27FC236}">
                    <a16:creationId xmlns:a16="http://schemas.microsoft.com/office/drawing/2014/main" id="{41BE871A-7C94-414C-93FF-E31C0B8EB89B}"/>
                  </a:ext>
                </a:extLst>
              </p:cNvPr>
              <p:cNvSpPr/>
              <p:nvPr/>
            </p:nvSpPr>
            <p:spPr>
              <a:xfrm>
                <a:off x="838200" y="3110346"/>
                <a:ext cx="4197927" cy="1325564"/>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6" name="Rectangle: Rounded Corners 5">
                <a:extLst>
                  <a:ext uri="{FF2B5EF4-FFF2-40B4-BE49-F238E27FC236}">
                    <a16:creationId xmlns:a16="http://schemas.microsoft.com/office/drawing/2014/main" id="{084126EC-B89D-42BF-ABB7-CE51D435D1B8}"/>
                  </a:ext>
                </a:extLst>
              </p:cNvPr>
              <p:cNvSpPr/>
              <p:nvPr/>
            </p:nvSpPr>
            <p:spPr>
              <a:xfrm>
                <a:off x="1321131" y="3369058"/>
                <a:ext cx="3232033" cy="315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a:t>
                </a:r>
                <a:endParaRPr lang="fr-FR" dirty="0"/>
              </a:p>
            </p:txBody>
          </p:sp>
          <p:sp>
            <p:nvSpPr>
              <p:cNvPr id="8" name="TextBox 7">
                <a:extLst>
                  <a:ext uri="{FF2B5EF4-FFF2-40B4-BE49-F238E27FC236}">
                    <a16:creationId xmlns:a16="http://schemas.microsoft.com/office/drawing/2014/main" id="{4D9D3210-8727-4FFF-9813-BEDF61B2383D}"/>
                  </a:ext>
                </a:extLst>
              </p:cNvPr>
              <p:cNvSpPr txBox="1"/>
              <p:nvPr/>
            </p:nvSpPr>
            <p:spPr>
              <a:xfrm>
                <a:off x="1321134" y="3110347"/>
                <a:ext cx="3714996" cy="211490"/>
              </a:xfrm>
              <a:prstGeom prst="rect">
                <a:avLst/>
              </a:prstGeom>
              <a:noFill/>
            </p:spPr>
            <p:txBody>
              <a:bodyPr wrap="square" rtlCol="0">
                <a:spAutoFit/>
              </a:bodyPr>
              <a:lstStyle/>
              <a:p>
                <a:pPr algn="r"/>
                <a:r>
                  <a:rPr lang="en-US" dirty="0"/>
                  <a:t>Hardware</a:t>
                </a:r>
                <a:endParaRPr lang="fr-FR" dirty="0"/>
              </a:p>
            </p:txBody>
          </p:sp>
        </p:grpSp>
        <p:sp>
          <p:nvSpPr>
            <p:cNvPr id="34" name="Rectangle: Rounded Corners 33">
              <a:extLst>
                <a:ext uri="{FF2B5EF4-FFF2-40B4-BE49-F238E27FC236}">
                  <a16:creationId xmlns:a16="http://schemas.microsoft.com/office/drawing/2014/main" id="{8FE26864-1363-4C9C-A5AA-FF9F3540D9D8}"/>
                </a:ext>
              </a:extLst>
            </p:cNvPr>
            <p:cNvSpPr/>
            <p:nvPr/>
          </p:nvSpPr>
          <p:spPr>
            <a:xfrm>
              <a:off x="3560612" y="3714181"/>
              <a:ext cx="1205345" cy="538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Keyboard</a:t>
              </a:r>
              <a:endParaRPr lang="fr-FR" dirty="0"/>
            </a:p>
          </p:txBody>
        </p:sp>
      </p:grpSp>
      <p:cxnSp>
        <p:nvCxnSpPr>
          <p:cNvPr id="41" name="Straight Connector 40">
            <a:extLst>
              <a:ext uri="{FF2B5EF4-FFF2-40B4-BE49-F238E27FC236}">
                <a16:creationId xmlns:a16="http://schemas.microsoft.com/office/drawing/2014/main" id="{BE7147C3-D7FD-4E9D-AC96-6004322B4307}"/>
              </a:ext>
            </a:extLst>
          </p:cNvPr>
          <p:cNvCxnSpPr>
            <a:cxnSpLocks/>
            <a:stCxn id="34" idx="3"/>
            <a:endCxn id="40" idx="1"/>
          </p:cNvCxnSpPr>
          <p:nvPr/>
        </p:nvCxnSpPr>
        <p:spPr>
          <a:xfrm>
            <a:off x="2459177" y="3971201"/>
            <a:ext cx="1253840" cy="257"/>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Straight Connector 31">
            <a:extLst>
              <a:ext uri="{FF2B5EF4-FFF2-40B4-BE49-F238E27FC236}">
                <a16:creationId xmlns:a16="http://schemas.microsoft.com/office/drawing/2014/main" id="{A28FDC81-2EDA-41EB-A6EE-1FAAF7B86EED}"/>
              </a:ext>
            </a:extLst>
          </p:cNvPr>
          <p:cNvCxnSpPr>
            <a:cxnSpLocks/>
            <a:stCxn id="6" idx="3"/>
            <a:endCxn id="14" idx="1"/>
          </p:cNvCxnSpPr>
          <p:nvPr/>
        </p:nvCxnSpPr>
        <p:spPr>
          <a:xfrm>
            <a:off x="2459177" y="3202357"/>
            <a:ext cx="1260770" cy="339"/>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037992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6592</TotalTime>
  <Words>2467</Words>
  <Application>Microsoft Office PowerPoint</Application>
  <PresentationFormat>Widescreen</PresentationFormat>
  <Paragraphs>274</Paragraphs>
  <Slides>16</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Office Theme</vt:lpstr>
      <vt:lpstr>Freedom Fighting Mode</vt:lpstr>
      <vt:lpstr>Presentation outline</vt:lpstr>
      <vt:lpstr>Motivation</vt:lpstr>
      <vt:lpstr>Motivation</vt:lpstr>
      <vt:lpstr>Demonstration</vt:lpstr>
      <vt:lpstr>Hacking Harnesses</vt:lpstr>
      <vt:lpstr>TTYs</vt:lpstr>
      <vt:lpstr>TTYs (1980)</vt:lpstr>
      <vt:lpstr>TTYs (2000)</vt:lpstr>
      <vt:lpstr>Freedom Fighting Mode (2018)</vt:lpstr>
      <vt:lpstr>PowerPoint Presentation</vt:lpstr>
      <vt:lpstr>Freedom Fighting Mode (2018)</vt:lpstr>
      <vt:lpstr>Commands</vt:lpstr>
      <vt:lpstr>PowerPoint Presentation</vt:lpstr>
      <vt:lpstr>Compatibility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dc:title>
  <dc:creator>user</dc:creator>
  <cp:lastModifiedBy>ACMS International</cp:lastModifiedBy>
  <cp:revision>65</cp:revision>
  <dcterms:created xsi:type="dcterms:W3CDTF">2018-06-07T12:32:05Z</dcterms:created>
  <dcterms:modified xsi:type="dcterms:W3CDTF">2018-06-28T15:35:57Z</dcterms:modified>
</cp:coreProperties>
</file>